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95" r:id="rId3"/>
    <p:sldId id="294" r:id="rId4"/>
    <p:sldId id="307" r:id="rId5"/>
    <p:sldId id="296" r:id="rId6"/>
    <p:sldId id="297" r:id="rId7"/>
    <p:sldId id="288" r:id="rId8"/>
    <p:sldId id="289" r:id="rId9"/>
    <p:sldId id="304" r:id="rId10"/>
    <p:sldId id="298" r:id="rId11"/>
    <p:sldId id="300" r:id="rId12"/>
    <p:sldId id="302" r:id="rId13"/>
    <p:sldId id="299" r:id="rId14"/>
    <p:sldId id="303" r:id="rId15"/>
    <p:sldId id="261" r:id="rId16"/>
    <p:sldId id="301" r:id="rId17"/>
    <p:sldId id="267" r:id="rId18"/>
    <p:sldId id="305" r:id="rId19"/>
    <p:sldId id="306"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57"/>
    <p:restoredTop sz="94674"/>
  </p:normalViewPr>
  <p:slideViewPr>
    <p:cSldViewPr snapToGrid="0" snapToObjects="1">
      <p:cViewPr varScale="1">
        <p:scale>
          <a:sx n="118" d="100"/>
          <a:sy n="118" d="100"/>
        </p:scale>
        <p:origin x="248" y="22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612A9-1356-C046-B8AD-D71D47ABDF78}" type="datetimeFigureOut">
              <a:rPr lang="en-US" smtClean="0"/>
              <a:t>11/28/20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1B2C5-B1E6-E44D-A305-56BB19F4410F}" type="slidenum">
              <a:rPr lang="en-US" smtClean="0"/>
              <a:t>‹#›</a:t>
            </a:fld>
            <a:endParaRPr lang="en-US"/>
          </a:p>
        </p:txBody>
      </p:sp>
    </p:spTree>
    <p:extLst>
      <p:ext uri="{BB962C8B-B14F-4D97-AF65-F5344CB8AC3E}">
        <p14:creationId xmlns:p14="http://schemas.microsoft.com/office/powerpoint/2010/main" val="398317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92B3-9A7A-0244-96DB-CC2EE4B43A6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8DC4E76-A336-7344-9F7A-1AC2E89C4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8303727-3CA4-CD4E-8AB9-7D54D0883D5C}"/>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5" name="Footer Placeholder 4">
            <a:extLst>
              <a:ext uri="{FF2B5EF4-FFF2-40B4-BE49-F238E27FC236}">
                <a16:creationId xmlns:a16="http://schemas.microsoft.com/office/drawing/2014/main" id="{CFFD821C-05B0-5F49-AD4B-B6A8D0802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2C637-BF76-D541-A5F8-1734CDF76B48}"/>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221125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FDD0-E578-D14B-86E9-CD955D9432F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FE0D12E-B731-5549-B91B-50BD7D427B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3A37A3-0046-474B-B35B-FF8F1A256A5E}"/>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5" name="Footer Placeholder 4">
            <a:extLst>
              <a:ext uri="{FF2B5EF4-FFF2-40B4-BE49-F238E27FC236}">
                <a16:creationId xmlns:a16="http://schemas.microsoft.com/office/drawing/2014/main" id="{4A62C91C-68E6-1D41-84E1-C030E580D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3BABE-EBD5-674A-AF98-B5B31D7EE0A9}"/>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188229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34EC0-9402-4844-93F1-2249520442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DF0F3F-A4EB-F24B-95F7-6FFDEF1A3E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1E5A76-F82F-FE41-B24B-9C61FBA5B264}"/>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5" name="Footer Placeholder 4">
            <a:extLst>
              <a:ext uri="{FF2B5EF4-FFF2-40B4-BE49-F238E27FC236}">
                <a16:creationId xmlns:a16="http://schemas.microsoft.com/office/drawing/2014/main" id="{742E60E0-204B-B645-8334-5238358AD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8E8DA-AA1E-B445-85D1-E0D7749657E6}"/>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3484896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B0A4-DC0E-B444-BDDA-D514F94926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D056F49-C1C4-0042-967D-D8DE52EE2C7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A02BBE-8428-3D43-8F35-482BF2BD8ABD}"/>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5" name="Footer Placeholder 4">
            <a:extLst>
              <a:ext uri="{FF2B5EF4-FFF2-40B4-BE49-F238E27FC236}">
                <a16:creationId xmlns:a16="http://schemas.microsoft.com/office/drawing/2014/main" id="{A0E94056-0316-9943-8BF5-E64894F47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7CAF5-708E-5040-83F6-2AF564776A1B}"/>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353574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D8F3-85B8-464B-B81F-5DAEC9E9E6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A1FFF42-3616-A249-86C9-DD4B09C79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327D43C-C0B9-5C47-A677-CA5F613BDF83}"/>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5" name="Footer Placeholder 4">
            <a:extLst>
              <a:ext uri="{FF2B5EF4-FFF2-40B4-BE49-F238E27FC236}">
                <a16:creationId xmlns:a16="http://schemas.microsoft.com/office/drawing/2014/main" id="{50F9D8F8-4774-FA44-9B35-44AA972B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60630-0B6D-454B-B35C-0E01742E172F}"/>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134234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26CF-0D98-D046-BE3D-E663A55486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E70B8A-6C64-854B-A65D-7D832304EA8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7EE89D-2CE7-0741-9B86-F21F6EAB04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5C47E3D-779C-3D4E-B0B7-E595B6762671}"/>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6" name="Footer Placeholder 5">
            <a:extLst>
              <a:ext uri="{FF2B5EF4-FFF2-40B4-BE49-F238E27FC236}">
                <a16:creationId xmlns:a16="http://schemas.microsoft.com/office/drawing/2014/main" id="{54000A43-6C29-ED45-8E17-D740944B9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7D221-D394-F649-8221-CB7D254D1072}"/>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332584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7170F-7D7E-FD49-B8B9-2782B5CF75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0C8878-9C85-AA4A-B253-6D3240C604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D8789CB-6001-324F-B323-297A0200F03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C7EB385-1D80-724B-BD84-96E9D75DD4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EE09D5-26DA-EE45-A937-85B285D72F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CC49FE3-C9B6-0C4F-847C-AEC0E9F94549}"/>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8" name="Footer Placeholder 7">
            <a:extLst>
              <a:ext uri="{FF2B5EF4-FFF2-40B4-BE49-F238E27FC236}">
                <a16:creationId xmlns:a16="http://schemas.microsoft.com/office/drawing/2014/main" id="{38D289AF-EC48-BF43-93FC-80097B4A3C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D7B36D-2745-1943-ADC1-09A7443475A0}"/>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47103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F394-EE3A-5942-B194-760998A3C75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C328828-C32E-374B-B51A-A1085ECC81DB}"/>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4" name="Footer Placeholder 3">
            <a:extLst>
              <a:ext uri="{FF2B5EF4-FFF2-40B4-BE49-F238E27FC236}">
                <a16:creationId xmlns:a16="http://schemas.microsoft.com/office/drawing/2014/main" id="{EF8392DE-C23C-664E-A109-008368C361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DFBCD1-7F47-174D-9A7D-7E271B48E758}"/>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156639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666355-8672-F547-9B9A-2599A8E59B35}"/>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3" name="Footer Placeholder 2">
            <a:extLst>
              <a:ext uri="{FF2B5EF4-FFF2-40B4-BE49-F238E27FC236}">
                <a16:creationId xmlns:a16="http://schemas.microsoft.com/office/drawing/2014/main" id="{CA7F1186-83CC-F749-9EC2-13B94D6C98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6E5D51-72A9-3E4E-984D-C0189D611028}"/>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408843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FB02-D296-EA49-B459-7E932B95768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532D73F-26EE-8142-85E4-7FCA5F87E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13E6F0B-077A-A54E-A083-03309FF6D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423580-5C09-0F4B-B9FA-CE10199FF4EF}"/>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6" name="Footer Placeholder 5">
            <a:extLst>
              <a:ext uri="{FF2B5EF4-FFF2-40B4-BE49-F238E27FC236}">
                <a16:creationId xmlns:a16="http://schemas.microsoft.com/office/drawing/2014/main" id="{37921E1A-77A6-EC44-9284-424352950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1EEC5-0BBF-DF45-B6C2-BA8487E5E12C}"/>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405773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7F7B-EE79-4F4A-905E-9F3092EC12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EB30348-42C8-D946-8B4D-2F006EABF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22CF78-3F92-C946-8576-E21025EE4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C2AE65-7DE8-0448-9D54-CF702051ABB7}"/>
              </a:ext>
            </a:extLst>
          </p:cNvPr>
          <p:cNvSpPr>
            <a:spLocks noGrp="1"/>
          </p:cNvSpPr>
          <p:nvPr>
            <p:ph type="dt" sz="half" idx="10"/>
          </p:nvPr>
        </p:nvSpPr>
        <p:spPr/>
        <p:txBody>
          <a:bodyPr/>
          <a:lstStyle/>
          <a:p>
            <a:fld id="{9530C2DC-D992-F24E-A6FB-0BD552E61028}" type="datetimeFigureOut">
              <a:rPr lang="en-US" smtClean="0"/>
              <a:t>11/28/20</a:t>
            </a:fld>
            <a:endParaRPr lang="en-US"/>
          </a:p>
        </p:txBody>
      </p:sp>
      <p:sp>
        <p:nvSpPr>
          <p:cNvPr id="6" name="Footer Placeholder 5">
            <a:extLst>
              <a:ext uri="{FF2B5EF4-FFF2-40B4-BE49-F238E27FC236}">
                <a16:creationId xmlns:a16="http://schemas.microsoft.com/office/drawing/2014/main" id="{A17A2668-57A6-6844-B775-DA0E5A598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DDA2D-C5F7-F64F-976B-B113B0927C60}"/>
              </a:ext>
            </a:extLst>
          </p:cNvPr>
          <p:cNvSpPr>
            <a:spLocks noGrp="1"/>
          </p:cNvSpPr>
          <p:nvPr>
            <p:ph type="sldNum" sz="quarter" idx="12"/>
          </p:nvPr>
        </p:nvSpPr>
        <p:spPr/>
        <p:txBody>
          <a:bodyPr/>
          <a:lstStyle/>
          <a:p>
            <a:fld id="{31850F36-0676-884C-80BA-D501EA12E091}" type="slidenum">
              <a:rPr lang="en-US" smtClean="0"/>
              <a:t>‹#›</a:t>
            </a:fld>
            <a:endParaRPr lang="en-US"/>
          </a:p>
        </p:txBody>
      </p:sp>
    </p:spTree>
    <p:extLst>
      <p:ext uri="{BB962C8B-B14F-4D97-AF65-F5344CB8AC3E}">
        <p14:creationId xmlns:p14="http://schemas.microsoft.com/office/powerpoint/2010/main" val="354461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F39A97-EA1F-E948-9FAC-5E7EE32459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758C2BD-C372-274A-A652-2E8245BE8B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7BA8F4-1834-284C-AA46-E5205B8CC2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0C2DC-D992-F24E-A6FB-0BD552E61028}" type="datetimeFigureOut">
              <a:rPr lang="en-US" smtClean="0"/>
              <a:t>11/28/20</a:t>
            </a:fld>
            <a:endParaRPr lang="en-US"/>
          </a:p>
        </p:txBody>
      </p:sp>
      <p:sp>
        <p:nvSpPr>
          <p:cNvPr id="5" name="Footer Placeholder 4">
            <a:extLst>
              <a:ext uri="{FF2B5EF4-FFF2-40B4-BE49-F238E27FC236}">
                <a16:creationId xmlns:a16="http://schemas.microsoft.com/office/drawing/2014/main" id="{71E91CBC-A8C4-824E-B90F-C74F0638AE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2F8552-3AE5-CC42-BF4E-E38A4B53B4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50F36-0676-884C-80BA-D501EA12E091}" type="slidenum">
              <a:rPr lang="en-US" smtClean="0"/>
              <a:t>‹#›</a:t>
            </a:fld>
            <a:endParaRPr lang="en-US"/>
          </a:p>
        </p:txBody>
      </p:sp>
    </p:spTree>
    <p:extLst>
      <p:ext uri="{BB962C8B-B14F-4D97-AF65-F5344CB8AC3E}">
        <p14:creationId xmlns:p14="http://schemas.microsoft.com/office/powerpoint/2010/main" val="986570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Is+64%3A+1-9&amp;version=NRSV#fen-NRSV-18893c" TargetMode="External"/><Relationship Id="rId2" Type="http://schemas.openxmlformats.org/officeDocument/2006/relationships/hyperlink" Target="https://www.biblegateway.com/passage/?search=Is+64%3A+1-9&amp;version=NRSV#fen-NRSV-18891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iblegateway.com/passage/?search=Mark+13%3A+24-37&amp;version=NRSV#fen-NRSV-24740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EC829-5EC4-8244-8643-75C2DFBBD489}"/>
              </a:ext>
            </a:extLst>
          </p:cNvPr>
          <p:cNvSpPr/>
          <p:nvPr/>
        </p:nvSpPr>
        <p:spPr>
          <a:xfrm>
            <a:off x="7629541" y="334967"/>
            <a:ext cx="4100674" cy="5478423"/>
          </a:xfrm>
          <a:prstGeom prst="rect">
            <a:avLst/>
          </a:prstGeom>
        </p:spPr>
        <p:txBody>
          <a:bodyPr wrap="none">
            <a:spAutoFit/>
          </a:bodyPr>
          <a:lstStyle/>
          <a:p>
            <a:pPr algn="ctr"/>
            <a:r>
              <a:rPr lang="en-GB" sz="3600" b="1" i="0" u="none" strike="noStrike" dirty="0">
                <a:solidFill>
                  <a:schemeClr val="bg1"/>
                </a:solidFill>
                <a:effectLst/>
                <a:latin typeface="Cabin"/>
              </a:rPr>
              <a:t>Advent Sunday </a:t>
            </a:r>
          </a:p>
          <a:p>
            <a:pPr algn="ctr"/>
            <a:endParaRPr lang="en-GB" sz="1000" b="1" dirty="0">
              <a:solidFill>
                <a:schemeClr val="bg1"/>
              </a:solidFill>
            </a:endParaRPr>
          </a:p>
          <a:p>
            <a:pPr algn="ctr"/>
            <a:endParaRPr lang="en-GB" sz="3200" dirty="0">
              <a:solidFill>
                <a:schemeClr val="bg1"/>
              </a:solidFill>
            </a:endParaRPr>
          </a:p>
          <a:p>
            <a:pPr algn="ctr"/>
            <a:endParaRPr lang="en-GB" sz="3200" dirty="0">
              <a:solidFill>
                <a:schemeClr val="bg1"/>
              </a:solidFill>
            </a:endParaRPr>
          </a:p>
          <a:p>
            <a:pPr algn="ctr"/>
            <a:r>
              <a:rPr lang="en-GB" sz="3200" dirty="0">
                <a:solidFill>
                  <a:schemeClr val="bg1"/>
                </a:solidFill>
              </a:rPr>
              <a:t>29</a:t>
            </a:r>
            <a:r>
              <a:rPr lang="en-GB" sz="3200" baseline="30000" dirty="0">
                <a:solidFill>
                  <a:schemeClr val="bg1"/>
                </a:solidFill>
              </a:rPr>
              <a:t>th</a:t>
            </a:r>
            <a:r>
              <a:rPr lang="en-GB" sz="3200" dirty="0">
                <a:solidFill>
                  <a:schemeClr val="bg1"/>
                </a:solidFill>
              </a:rPr>
              <a:t> November 2020 </a:t>
            </a:r>
          </a:p>
          <a:p>
            <a:pPr algn="ctr"/>
            <a:r>
              <a:rPr lang="en-GB" sz="3200" dirty="0">
                <a:solidFill>
                  <a:schemeClr val="bg1"/>
                </a:solidFill>
              </a:rPr>
              <a:t>at 11.00am (UK)</a:t>
            </a:r>
          </a:p>
          <a:p>
            <a:pPr algn="ctr"/>
            <a:endParaRPr lang="en-GB" sz="3200" dirty="0">
              <a:solidFill>
                <a:schemeClr val="bg1"/>
              </a:solidFill>
            </a:endParaRPr>
          </a:p>
          <a:p>
            <a:pPr algn="ctr"/>
            <a:r>
              <a:rPr lang="en-GB" sz="3200" dirty="0">
                <a:solidFill>
                  <a:schemeClr val="bg1"/>
                </a:solidFill>
              </a:rPr>
              <a:t>Churn Valley Benefice </a:t>
            </a:r>
          </a:p>
          <a:p>
            <a:pPr algn="ctr"/>
            <a:r>
              <a:rPr lang="en-GB" sz="3200" dirty="0">
                <a:solidFill>
                  <a:schemeClr val="bg1"/>
                </a:solidFill>
              </a:rPr>
              <a:t>Cirencester Deanery</a:t>
            </a:r>
          </a:p>
          <a:p>
            <a:pPr algn="ctr"/>
            <a:endParaRPr lang="en-GB" sz="1000" b="1" dirty="0">
              <a:solidFill>
                <a:schemeClr val="bg1"/>
              </a:solidFill>
            </a:endParaRPr>
          </a:p>
          <a:p>
            <a:pPr algn="ctr"/>
            <a:endParaRPr lang="en-GB" sz="1000" b="1" dirty="0">
              <a:solidFill>
                <a:schemeClr val="bg1"/>
              </a:solidFill>
            </a:endParaRPr>
          </a:p>
          <a:p>
            <a:pPr algn="ctr"/>
            <a:endParaRPr lang="en-GB" sz="1000" b="1" dirty="0">
              <a:solidFill>
                <a:schemeClr val="bg1"/>
              </a:solidFill>
            </a:endParaRPr>
          </a:p>
          <a:p>
            <a:pPr algn="ctr"/>
            <a:r>
              <a:rPr lang="en-GB" sz="3200" b="1" dirty="0">
                <a:solidFill>
                  <a:schemeClr val="bg1"/>
                </a:solidFill>
              </a:rPr>
              <a:t>Online Worship</a:t>
            </a:r>
            <a:endParaRPr lang="en-GB" sz="3200" dirty="0">
              <a:solidFill>
                <a:schemeClr val="bg1"/>
              </a:solidFill>
            </a:endParaRPr>
          </a:p>
          <a:p>
            <a:endParaRPr lang="en-GB" b="0" i="0" u="none" strike="noStrike" dirty="0">
              <a:solidFill>
                <a:srgbClr val="000000"/>
              </a:solidFill>
              <a:effectLst/>
              <a:latin typeface="Cabin"/>
            </a:endParaRPr>
          </a:p>
        </p:txBody>
      </p:sp>
      <p:pic>
        <p:nvPicPr>
          <p:cNvPr id="3" name="Picture 2">
            <a:extLst>
              <a:ext uri="{FF2B5EF4-FFF2-40B4-BE49-F238E27FC236}">
                <a16:creationId xmlns:a16="http://schemas.microsoft.com/office/drawing/2014/main" id="{82C96DD1-4BDE-A94C-9447-B5D57561FF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385" y="460829"/>
            <a:ext cx="6548665" cy="4934174"/>
          </a:xfrm>
          <a:prstGeom prst="rect">
            <a:avLst/>
          </a:prstGeom>
        </p:spPr>
      </p:pic>
    </p:spTree>
    <p:extLst>
      <p:ext uri="{BB962C8B-B14F-4D97-AF65-F5344CB8AC3E}">
        <p14:creationId xmlns:p14="http://schemas.microsoft.com/office/powerpoint/2010/main" val="4177267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96E7D-D0C9-9B43-A6F5-DD1AF74AC28D}"/>
              </a:ext>
            </a:extLst>
          </p:cNvPr>
          <p:cNvSpPr/>
          <p:nvPr/>
        </p:nvSpPr>
        <p:spPr>
          <a:xfrm>
            <a:off x="638827" y="87682"/>
            <a:ext cx="11361107" cy="954107"/>
          </a:xfrm>
          <a:prstGeom prst="rect">
            <a:avLst/>
          </a:prstGeom>
        </p:spPr>
        <p:txBody>
          <a:bodyPr wrap="square">
            <a:spAutoFit/>
          </a:bodyPr>
          <a:lstStyle/>
          <a:p>
            <a:pPr marR="776605" algn="r"/>
            <a:br>
              <a:rPr lang="en-GB"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DF743D9-FF55-4947-A911-E368FA83E0B3}"/>
              </a:ext>
            </a:extLst>
          </p:cNvPr>
          <p:cNvSpPr txBox="1"/>
          <p:nvPr/>
        </p:nvSpPr>
        <p:spPr>
          <a:xfrm>
            <a:off x="638827" y="593"/>
            <a:ext cx="10914346" cy="6894195"/>
          </a:xfrm>
          <a:prstGeom prst="rect">
            <a:avLst/>
          </a:prstGeom>
          <a:noFill/>
        </p:spPr>
        <p:txBody>
          <a:bodyPr wrap="square" rtlCol="0">
            <a:spAutoFit/>
          </a:bodyPr>
          <a:lstStyle/>
          <a:p>
            <a:pPr algn="r"/>
            <a:r>
              <a:rPr lang="en-GB" sz="2800" b="1" dirty="0">
                <a:solidFill>
                  <a:schemeClr val="bg1"/>
                </a:solidFill>
              </a:rPr>
              <a:t>PASSING OF THE BREAD</a:t>
            </a:r>
          </a:p>
          <a:p>
            <a:r>
              <a:rPr lang="en-GB" dirty="0">
                <a:solidFill>
                  <a:schemeClr val="bg1"/>
                </a:solidFill>
              </a:rPr>
              <a:t> </a:t>
            </a:r>
          </a:p>
          <a:p>
            <a:r>
              <a:rPr lang="en-GB" sz="2800" b="1" dirty="0">
                <a:solidFill>
                  <a:schemeClr val="bg1"/>
                </a:solidFill>
              </a:rPr>
              <a:t>Grace</a:t>
            </a:r>
          </a:p>
          <a:p>
            <a:r>
              <a:rPr lang="en-GB" dirty="0">
                <a:solidFill>
                  <a:schemeClr val="bg1"/>
                </a:solidFill>
              </a:rPr>
              <a:t> </a:t>
            </a:r>
          </a:p>
          <a:p>
            <a:r>
              <a:rPr lang="en-GB" sz="2000" dirty="0">
                <a:solidFill>
                  <a:schemeClr val="bg1"/>
                </a:solidFill>
              </a:rPr>
              <a:t>Be present at our table, Lord;</a:t>
            </a:r>
          </a:p>
          <a:p>
            <a:r>
              <a:rPr lang="en-GB" sz="2000" dirty="0">
                <a:solidFill>
                  <a:schemeClr val="bg1"/>
                </a:solidFill>
              </a:rPr>
              <a:t>Be here and everywhere adored;</a:t>
            </a:r>
          </a:p>
          <a:p>
            <a:r>
              <a:rPr lang="en-GB" sz="2000" dirty="0">
                <a:solidFill>
                  <a:schemeClr val="bg1"/>
                </a:solidFill>
              </a:rPr>
              <a:t>Thy creatures bless, and grant that we</a:t>
            </a:r>
          </a:p>
          <a:p>
            <a:r>
              <a:rPr lang="en-GB" sz="2000" dirty="0">
                <a:solidFill>
                  <a:schemeClr val="bg1"/>
                </a:solidFill>
              </a:rPr>
              <a:t>May feast in paradise with Thee. 	</a:t>
            </a:r>
          </a:p>
          <a:p>
            <a:r>
              <a:rPr lang="en-GB" sz="2000" dirty="0">
                <a:solidFill>
                  <a:schemeClr val="bg1"/>
                </a:solidFill>
              </a:rPr>
              <a:t>					(John </a:t>
            </a:r>
            <a:r>
              <a:rPr lang="en-GB" sz="2000" dirty="0" err="1">
                <a:solidFill>
                  <a:schemeClr val="bg1"/>
                </a:solidFill>
              </a:rPr>
              <a:t>Cenick</a:t>
            </a:r>
            <a:r>
              <a:rPr lang="en-GB" sz="2000" dirty="0">
                <a:solidFill>
                  <a:schemeClr val="bg1"/>
                </a:solidFill>
              </a:rPr>
              <a:t>)</a:t>
            </a:r>
          </a:p>
          <a:p>
            <a:r>
              <a:rPr lang="en-GB" dirty="0">
                <a:solidFill>
                  <a:schemeClr val="bg1"/>
                </a:solidFill>
              </a:rPr>
              <a:t> </a:t>
            </a:r>
          </a:p>
          <a:p>
            <a:r>
              <a:rPr lang="en-GB" i="1" dirty="0">
                <a:solidFill>
                  <a:schemeClr val="bg1"/>
                </a:solidFill>
              </a:rPr>
              <a:t>The bread is passed from person to person with the option of quoting this verse of scripture:</a:t>
            </a:r>
            <a:endParaRPr lang="en-GB" dirty="0">
              <a:solidFill>
                <a:schemeClr val="bg1"/>
              </a:solidFill>
            </a:endParaRPr>
          </a:p>
          <a:p>
            <a:r>
              <a:rPr lang="en-GB" dirty="0">
                <a:solidFill>
                  <a:schemeClr val="bg1"/>
                </a:solidFill>
              </a:rPr>
              <a:t>“…Let us love one another, for love comes from God.” (1 John 4: 7)</a:t>
            </a:r>
          </a:p>
          <a:p>
            <a:r>
              <a:rPr lang="en-GB" dirty="0">
                <a:solidFill>
                  <a:schemeClr val="bg1"/>
                </a:solidFill>
              </a:rPr>
              <a:t> </a:t>
            </a:r>
          </a:p>
          <a:p>
            <a:r>
              <a:rPr lang="en-GB" sz="2000" dirty="0">
                <a:solidFill>
                  <a:srgbClr val="FFFF00"/>
                </a:solidFill>
              </a:rPr>
              <a:t>Father of earth and heaven,</a:t>
            </a:r>
          </a:p>
          <a:p>
            <a:r>
              <a:rPr lang="en-GB" sz="2000" dirty="0">
                <a:solidFill>
                  <a:srgbClr val="FFFF00"/>
                </a:solidFill>
              </a:rPr>
              <a:t>Thy hungry children feed,</a:t>
            </a:r>
          </a:p>
          <a:p>
            <a:r>
              <a:rPr lang="en-GB" sz="2000" dirty="0">
                <a:solidFill>
                  <a:srgbClr val="FFFF00"/>
                </a:solidFill>
              </a:rPr>
              <a:t>Thy grace be to our spirits given,</a:t>
            </a:r>
          </a:p>
          <a:p>
            <a:r>
              <a:rPr lang="en-GB" sz="2000" dirty="0">
                <a:solidFill>
                  <a:srgbClr val="FFFF00"/>
                </a:solidFill>
              </a:rPr>
              <a:t>That true immortal bread.</a:t>
            </a:r>
          </a:p>
          <a:p>
            <a:r>
              <a:rPr lang="en-GB" sz="2000" dirty="0">
                <a:solidFill>
                  <a:srgbClr val="FFFF00"/>
                </a:solidFill>
              </a:rPr>
              <a:t>Grant us and all our race</a:t>
            </a:r>
          </a:p>
          <a:p>
            <a:r>
              <a:rPr lang="en-GB" sz="2000" dirty="0">
                <a:solidFill>
                  <a:srgbClr val="FFFF00"/>
                </a:solidFill>
              </a:rPr>
              <a:t>In Jesus Christ to prove</a:t>
            </a:r>
          </a:p>
          <a:p>
            <a:r>
              <a:rPr lang="en-GB" sz="2000" dirty="0">
                <a:solidFill>
                  <a:srgbClr val="FFFF00"/>
                </a:solidFill>
              </a:rPr>
              <a:t>The sweetness of thy pardoning grace,</a:t>
            </a:r>
          </a:p>
          <a:p>
            <a:r>
              <a:rPr lang="en-GB" sz="2000" dirty="0">
                <a:solidFill>
                  <a:srgbClr val="FFFF00"/>
                </a:solidFill>
              </a:rPr>
              <a:t>The manna of thy love.</a:t>
            </a:r>
          </a:p>
          <a:p>
            <a:pPr algn="ctr"/>
            <a:r>
              <a:rPr lang="en-GB" i="1" dirty="0">
                <a:solidFill>
                  <a:schemeClr val="bg1"/>
                </a:solidFill>
              </a:rPr>
              <a:t>	(attributed to Charles Wesley)</a:t>
            </a:r>
            <a:endParaRPr lang="en-GB" dirty="0">
              <a:solidFill>
                <a:schemeClr val="bg1"/>
              </a:solidFill>
            </a:endParaRPr>
          </a:p>
        </p:txBody>
      </p:sp>
    </p:spTree>
    <p:extLst>
      <p:ext uri="{BB962C8B-B14F-4D97-AF65-F5344CB8AC3E}">
        <p14:creationId xmlns:p14="http://schemas.microsoft.com/office/powerpoint/2010/main" val="38359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96E7D-D0C9-9B43-A6F5-DD1AF74AC28D}"/>
              </a:ext>
            </a:extLst>
          </p:cNvPr>
          <p:cNvSpPr/>
          <p:nvPr/>
        </p:nvSpPr>
        <p:spPr>
          <a:xfrm>
            <a:off x="638827" y="87682"/>
            <a:ext cx="11361107" cy="954107"/>
          </a:xfrm>
          <a:prstGeom prst="rect">
            <a:avLst/>
          </a:prstGeom>
        </p:spPr>
        <p:txBody>
          <a:bodyPr wrap="square">
            <a:spAutoFit/>
          </a:bodyPr>
          <a:lstStyle/>
          <a:p>
            <a:pPr marR="776605" algn="r"/>
            <a:br>
              <a:rPr lang="en-GB"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4793BB0-D089-974A-8111-1480DF068FF8}"/>
              </a:ext>
            </a:extLst>
          </p:cNvPr>
          <p:cNvSpPr/>
          <p:nvPr/>
        </p:nvSpPr>
        <p:spPr>
          <a:xfrm>
            <a:off x="638827" y="-42947"/>
            <a:ext cx="11226602" cy="6986528"/>
          </a:xfrm>
          <a:prstGeom prst="rect">
            <a:avLst/>
          </a:prstGeom>
        </p:spPr>
        <p:txBody>
          <a:bodyPr wrap="square">
            <a:spAutoFit/>
          </a:bodyPr>
          <a:lstStyle/>
          <a:p>
            <a:pPr algn="r">
              <a:tabLst>
                <a:tab pos="171450" algn="l"/>
                <a:tab pos="571500" algn="l"/>
                <a:tab pos="5486400" algn="r"/>
              </a:tabLst>
            </a:pPr>
            <a:r>
              <a:rPr lang="en-GB" sz="2800" b="1" dirty="0">
                <a:solidFill>
                  <a:schemeClr val="bg1"/>
                </a:solidFill>
                <a:latin typeface="+mj-lt"/>
                <a:ea typeface="Times New Roman" panose="02020603050405020304" pitchFamily="18" charset="0"/>
              </a:rPr>
              <a:t>PRAYERS</a:t>
            </a:r>
          </a:p>
          <a:p>
            <a:pPr>
              <a:tabLst>
                <a:tab pos="171450" algn="l"/>
                <a:tab pos="571500" algn="l"/>
                <a:tab pos="5486400" algn="r"/>
              </a:tabLst>
            </a:pPr>
            <a:endParaRPr lang="en-GB" sz="2000" dirty="0">
              <a:solidFill>
                <a:schemeClr val="bg1"/>
              </a:solidFill>
              <a:latin typeface="+mj-lt"/>
              <a:ea typeface="Times New Roman" panose="02020603050405020304" pitchFamily="18" charset="0"/>
            </a:endParaRPr>
          </a:p>
          <a:p>
            <a:pPr>
              <a:tabLst>
                <a:tab pos="171450" algn="l"/>
                <a:tab pos="571500" algn="l"/>
                <a:tab pos="5486400" algn="r"/>
              </a:tabLst>
            </a:pPr>
            <a:r>
              <a:rPr lang="en-GB" sz="2000" dirty="0">
                <a:solidFill>
                  <a:schemeClr val="bg1"/>
                </a:solidFill>
                <a:latin typeface="+mj-lt"/>
                <a:ea typeface="Times New Roman" panose="02020603050405020304" pitchFamily="18" charset="0"/>
              </a:rPr>
              <a:t>Everlasting God, </a:t>
            </a:r>
          </a:p>
          <a:p>
            <a:r>
              <a:rPr lang="en-GB" sz="2000" dirty="0">
                <a:solidFill>
                  <a:schemeClr val="bg1"/>
                </a:solidFill>
                <a:latin typeface="+mj-lt"/>
                <a:ea typeface="Times New Roman" panose="02020603050405020304" pitchFamily="18" charset="0"/>
              </a:rPr>
              <a:t>As we come before you at the start of the Season of Advent, we ask you to prepare us for the coming, of your son Jesus Christ and to hear us when we pray in faith for the needs of the Church </a:t>
            </a:r>
          </a:p>
          <a:p>
            <a:r>
              <a:rPr lang="en-GB" sz="2000" dirty="0">
                <a:solidFill>
                  <a:schemeClr val="bg1"/>
                </a:solidFill>
                <a:latin typeface="+mj-lt"/>
                <a:ea typeface="Times New Roman" panose="02020603050405020304" pitchFamily="18" charset="0"/>
              </a:rPr>
              <a:t>and the world as well as to thank you for your goodness.</a:t>
            </a:r>
          </a:p>
          <a:p>
            <a:r>
              <a:rPr lang="en-GB" sz="2000" i="1" dirty="0">
                <a:solidFill>
                  <a:schemeClr val="bg1"/>
                </a:solidFill>
                <a:latin typeface="+mj-lt"/>
                <a:ea typeface="Times New Roman" panose="02020603050405020304" pitchFamily="18" charset="0"/>
              </a:rPr>
              <a:t>(short silence)</a:t>
            </a:r>
            <a:endParaRPr lang="en-GB" sz="2000" dirty="0">
              <a:solidFill>
                <a:schemeClr val="bg1"/>
              </a:solidFill>
              <a:latin typeface="+mj-lt"/>
              <a:ea typeface="Times New Roman" panose="02020603050405020304" pitchFamily="18" charset="0"/>
            </a:endParaRPr>
          </a:p>
          <a:p>
            <a:r>
              <a:rPr lang="en-GB" sz="2000" dirty="0">
                <a:solidFill>
                  <a:schemeClr val="bg1"/>
                </a:solidFill>
                <a:latin typeface="+mj-lt"/>
                <a:ea typeface="Times New Roman" panose="02020603050405020304" pitchFamily="18" charset="0"/>
              </a:rPr>
              <a:t>Lord in your mercy: </a:t>
            </a:r>
          </a:p>
          <a:p>
            <a:r>
              <a:rPr lang="en-GB" sz="2000" b="1" dirty="0">
                <a:solidFill>
                  <a:srgbClr val="FFFF00"/>
                </a:solidFill>
                <a:latin typeface="+mj-lt"/>
                <a:ea typeface="Times New Roman" panose="02020603050405020304" pitchFamily="18" charset="0"/>
              </a:rPr>
              <a:t>hear our prayer</a:t>
            </a:r>
          </a:p>
          <a:p>
            <a:r>
              <a:rPr lang="en-GB" sz="2000" dirty="0">
                <a:solidFill>
                  <a:schemeClr val="bg1"/>
                </a:solidFill>
                <a:latin typeface="+mj-lt"/>
                <a:ea typeface="Times New Roman" panose="02020603050405020304" pitchFamily="18" charset="0"/>
              </a:rPr>
              <a:t> </a:t>
            </a:r>
          </a:p>
          <a:p>
            <a:r>
              <a:rPr lang="en-GB" sz="2000" dirty="0">
                <a:solidFill>
                  <a:schemeClr val="bg1"/>
                </a:solidFill>
                <a:latin typeface="+mj-lt"/>
                <a:ea typeface="Times New Roman" panose="02020603050405020304" pitchFamily="18" charset="0"/>
              </a:rPr>
              <a:t>Mighty God, </a:t>
            </a:r>
          </a:p>
          <a:p>
            <a:r>
              <a:rPr lang="en-GB" sz="2000" dirty="0">
                <a:solidFill>
                  <a:schemeClr val="bg1"/>
                </a:solidFill>
                <a:latin typeface="+mj-lt"/>
                <a:ea typeface="Times New Roman" panose="02020603050405020304" pitchFamily="18" charset="0"/>
              </a:rPr>
              <a:t>We pray for your church today, gathering worldwide in buildings large and small as well as outdoors and online to praise you and to hear your holy word. </a:t>
            </a:r>
          </a:p>
          <a:p>
            <a:r>
              <a:rPr lang="en-GB" sz="2000" dirty="0">
                <a:solidFill>
                  <a:schemeClr val="bg1"/>
                </a:solidFill>
                <a:latin typeface="+mj-lt"/>
                <a:ea typeface="Times New Roman" panose="02020603050405020304" pitchFamily="18" charset="0"/>
              </a:rPr>
              <a:t>Give us a sense of expectation as we come and inspiration as we go.</a:t>
            </a:r>
          </a:p>
          <a:p>
            <a:r>
              <a:rPr lang="en-GB" sz="2000" dirty="0">
                <a:solidFill>
                  <a:schemeClr val="bg1"/>
                </a:solidFill>
                <a:latin typeface="+mj-lt"/>
                <a:ea typeface="Times New Roman" panose="02020603050405020304" pitchFamily="18" charset="0"/>
              </a:rPr>
              <a:t>Give wisdom to the Bishop’s senior staff as they decide which of their team members will be made redundant since the pandemic has caused such a big drop of income to the Diocese of Gloucester.</a:t>
            </a:r>
          </a:p>
          <a:p>
            <a:r>
              <a:rPr lang="en-GB" sz="2000" dirty="0">
                <a:solidFill>
                  <a:schemeClr val="bg1"/>
                </a:solidFill>
                <a:latin typeface="+mj-lt"/>
                <a:ea typeface="Times New Roman" panose="02020603050405020304" pitchFamily="18" charset="0"/>
              </a:rPr>
              <a:t>We pray especially for our own clergy and lay readers here in the Churn Valley Benefice as the team seeks to do your by guiding us the Advent journey, </a:t>
            </a:r>
          </a:p>
          <a:p>
            <a:r>
              <a:rPr lang="en-GB" sz="2000" dirty="0">
                <a:solidFill>
                  <a:schemeClr val="bg1"/>
                </a:solidFill>
                <a:latin typeface="+mj-lt"/>
                <a:ea typeface="Times New Roman" panose="02020603050405020304" pitchFamily="18" charset="0"/>
              </a:rPr>
              <a:t>until the day when we celebrate together the birth of your Son the Saviour of the world.</a:t>
            </a:r>
          </a:p>
          <a:p>
            <a:r>
              <a:rPr lang="en-GB" sz="2000" i="1" dirty="0">
                <a:solidFill>
                  <a:schemeClr val="bg1"/>
                </a:solidFill>
                <a:latin typeface="+mj-lt"/>
                <a:ea typeface="Times New Roman" panose="02020603050405020304" pitchFamily="18" charset="0"/>
              </a:rPr>
              <a:t>(short silence)</a:t>
            </a:r>
            <a:endParaRPr lang="en-GB" sz="2000" dirty="0">
              <a:solidFill>
                <a:schemeClr val="bg1"/>
              </a:solidFill>
              <a:latin typeface="+mj-lt"/>
              <a:ea typeface="Times New Roman" panose="02020603050405020304" pitchFamily="18" charset="0"/>
            </a:endParaRPr>
          </a:p>
          <a:p>
            <a:r>
              <a:rPr lang="en-GB" sz="2000" dirty="0">
                <a:solidFill>
                  <a:schemeClr val="bg1"/>
                </a:solidFill>
                <a:latin typeface="+mj-lt"/>
                <a:ea typeface="Times New Roman" panose="02020603050405020304" pitchFamily="18" charset="0"/>
              </a:rPr>
              <a:t>Lord in your mercy: </a:t>
            </a:r>
          </a:p>
          <a:p>
            <a:r>
              <a:rPr lang="en-GB" sz="2000" b="1" dirty="0">
                <a:solidFill>
                  <a:srgbClr val="FFFF00"/>
                </a:solidFill>
                <a:latin typeface="+mj-lt"/>
                <a:ea typeface="Times New Roman" panose="02020603050405020304" pitchFamily="18" charset="0"/>
              </a:rPr>
              <a:t>hear our prayer</a:t>
            </a:r>
            <a:endParaRPr lang="en-GB" sz="2000" b="1"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342919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96E7D-D0C9-9B43-A6F5-DD1AF74AC28D}"/>
              </a:ext>
            </a:extLst>
          </p:cNvPr>
          <p:cNvSpPr/>
          <p:nvPr/>
        </p:nvSpPr>
        <p:spPr>
          <a:xfrm>
            <a:off x="638827" y="87682"/>
            <a:ext cx="11361107" cy="954107"/>
          </a:xfrm>
          <a:prstGeom prst="rect">
            <a:avLst/>
          </a:prstGeom>
        </p:spPr>
        <p:txBody>
          <a:bodyPr wrap="square">
            <a:spAutoFit/>
          </a:bodyPr>
          <a:lstStyle/>
          <a:p>
            <a:pPr marR="776605" algn="r"/>
            <a:br>
              <a:rPr lang="en-GB"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4793BB0-D089-974A-8111-1480DF068FF8}"/>
              </a:ext>
            </a:extLst>
          </p:cNvPr>
          <p:cNvSpPr/>
          <p:nvPr/>
        </p:nvSpPr>
        <p:spPr>
          <a:xfrm>
            <a:off x="481693" y="381001"/>
            <a:ext cx="5614307" cy="5878532"/>
          </a:xfrm>
          <a:prstGeom prst="rect">
            <a:avLst/>
          </a:prstGeom>
        </p:spPr>
        <p:txBody>
          <a:bodyPr wrap="square">
            <a:spAutoFit/>
          </a:bodyPr>
          <a:lstStyle/>
          <a:p>
            <a:pPr>
              <a:tabLst>
                <a:tab pos="171450" algn="l"/>
                <a:tab pos="571500" algn="l"/>
                <a:tab pos="5486400" algn="r"/>
              </a:tabLst>
            </a:pPr>
            <a:r>
              <a:rPr lang="en-GB" dirty="0">
                <a:solidFill>
                  <a:schemeClr val="bg1"/>
                </a:solidFill>
                <a:latin typeface="+mj-lt"/>
                <a:ea typeface="Times New Roman" panose="02020603050405020304" pitchFamily="18" charset="0"/>
              </a:rPr>
              <a:t> </a:t>
            </a:r>
          </a:p>
          <a:p>
            <a:r>
              <a:rPr lang="en-GB" sz="2000" dirty="0">
                <a:solidFill>
                  <a:schemeClr val="bg1"/>
                </a:solidFill>
                <a:latin typeface="+mj-lt"/>
                <a:ea typeface="Times New Roman" panose="02020603050405020304" pitchFamily="18" charset="0"/>
              </a:rPr>
              <a:t>Creator God, </a:t>
            </a:r>
          </a:p>
          <a:p>
            <a:r>
              <a:rPr lang="en-GB" sz="2000" dirty="0">
                <a:solidFill>
                  <a:schemeClr val="bg1"/>
                </a:solidFill>
                <a:latin typeface="+mj-lt"/>
                <a:ea typeface="Times New Roman" panose="02020603050405020304" pitchFamily="18" charset="0"/>
              </a:rPr>
              <a:t>Drive away despair from our politics, revive our dream of justice and truth, and restore our passion for what is good and right.  </a:t>
            </a:r>
          </a:p>
          <a:p>
            <a:r>
              <a:rPr lang="en-GB" sz="2000" dirty="0">
                <a:solidFill>
                  <a:schemeClr val="bg1"/>
                </a:solidFill>
                <a:latin typeface="+mj-lt"/>
                <a:ea typeface="Times New Roman" panose="02020603050405020304" pitchFamily="18" charset="0"/>
              </a:rPr>
              <a:t>Establish your just and gentle rule throughout the world especially where there is conflict; thinking especially of Ethiopia, where peace seems so far away and so many have lost everything, even the faint hope of a peaceful future. </a:t>
            </a:r>
          </a:p>
          <a:p>
            <a:r>
              <a:rPr lang="en-GB" sz="2000" dirty="0">
                <a:solidFill>
                  <a:schemeClr val="bg1"/>
                </a:solidFill>
                <a:latin typeface="+mj-lt"/>
                <a:ea typeface="Times New Roman" panose="02020603050405020304" pitchFamily="18" charset="0"/>
              </a:rPr>
              <a:t>Govern the hearts and minds of all leaders of nations that they may act justly, love mercy and walk humbly with you the Living God.</a:t>
            </a:r>
          </a:p>
          <a:p>
            <a:r>
              <a:rPr lang="en-GB" sz="2000" dirty="0">
                <a:solidFill>
                  <a:schemeClr val="bg1"/>
                </a:solidFill>
                <a:latin typeface="+mj-lt"/>
                <a:ea typeface="Times New Roman" panose="02020603050405020304" pitchFamily="18" charset="0"/>
              </a:rPr>
              <a:t>We pray too for a safe and effective vaccine that will give allow us to have a better year ahead.</a:t>
            </a:r>
          </a:p>
          <a:p>
            <a:r>
              <a:rPr lang="en-GB" sz="2000" i="1" dirty="0">
                <a:solidFill>
                  <a:schemeClr val="bg1"/>
                </a:solidFill>
                <a:latin typeface="+mj-lt"/>
                <a:ea typeface="Times New Roman" panose="02020603050405020304" pitchFamily="18" charset="0"/>
              </a:rPr>
              <a:t>(short silence)</a:t>
            </a:r>
            <a:endParaRPr lang="en-GB" sz="2000" dirty="0">
              <a:solidFill>
                <a:schemeClr val="bg1"/>
              </a:solidFill>
              <a:latin typeface="+mj-lt"/>
              <a:ea typeface="Times New Roman" panose="02020603050405020304" pitchFamily="18" charset="0"/>
            </a:endParaRPr>
          </a:p>
          <a:p>
            <a:r>
              <a:rPr lang="en-GB" sz="2000" dirty="0">
                <a:solidFill>
                  <a:schemeClr val="bg1"/>
                </a:solidFill>
                <a:latin typeface="+mj-lt"/>
                <a:ea typeface="Times New Roman" panose="02020603050405020304" pitchFamily="18" charset="0"/>
              </a:rPr>
              <a:t>Lord in your mercy: </a:t>
            </a:r>
          </a:p>
          <a:p>
            <a:r>
              <a:rPr lang="en-GB" sz="2000" b="1" dirty="0">
                <a:solidFill>
                  <a:srgbClr val="FFFF00"/>
                </a:solidFill>
                <a:latin typeface="+mj-lt"/>
                <a:ea typeface="Times New Roman" panose="02020603050405020304" pitchFamily="18" charset="0"/>
              </a:rPr>
              <a:t>hear our prayer</a:t>
            </a:r>
          </a:p>
          <a:p>
            <a:r>
              <a:rPr lang="en-GB" dirty="0">
                <a:solidFill>
                  <a:schemeClr val="bg1"/>
                </a:solidFill>
                <a:latin typeface="+mj-lt"/>
                <a:ea typeface="Times New Roman" panose="02020603050405020304" pitchFamily="18" charset="0"/>
              </a:rPr>
              <a:t> </a:t>
            </a:r>
          </a:p>
        </p:txBody>
      </p:sp>
      <p:pic>
        <p:nvPicPr>
          <p:cNvPr id="5" name="Picture 4">
            <a:extLst>
              <a:ext uri="{FF2B5EF4-FFF2-40B4-BE49-F238E27FC236}">
                <a16:creationId xmlns:a16="http://schemas.microsoft.com/office/drawing/2014/main" id="{BC646BF7-78FA-1548-9EAD-1E24F12010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7754" y="805543"/>
            <a:ext cx="5096032" cy="3763736"/>
          </a:xfrm>
          <a:prstGeom prst="rect">
            <a:avLst/>
          </a:prstGeom>
        </p:spPr>
      </p:pic>
    </p:spTree>
    <p:extLst>
      <p:ext uri="{BB962C8B-B14F-4D97-AF65-F5344CB8AC3E}">
        <p14:creationId xmlns:p14="http://schemas.microsoft.com/office/powerpoint/2010/main" val="423022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96E7D-D0C9-9B43-A6F5-DD1AF74AC28D}"/>
              </a:ext>
            </a:extLst>
          </p:cNvPr>
          <p:cNvSpPr/>
          <p:nvPr/>
        </p:nvSpPr>
        <p:spPr>
          <a:xfrm>
            <a:off x="638827" y="87682"/>
            <a:ext cx="11361107" cy="954107"/>
          </a:xfrm>
          <a:prstGeom prst="rect">
            <a:avLst/>
          </a:prstGeom>
        </p:spPr>
        <p:txBody>
          <a:bodyPr wrap="square">
            <a:spAutoFit/>
          </a:bodyPr>
          <a:lstStyle/>
          <a:p>
            <a:pPr marR="776605" algn="r"/>
            <a:br>
              <a:rPr lang="en-GB"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4793BB0-D089-974A-8111-1480DF068FF8}"/>
              </a:ext>
            </a:extLst>
          </p:cNvPr>
          <p:cNvSpPr/>
          <p:nvPr/>
        </p:nvSpPr>
        <p:spPr>
          <a:xfrm>
            <a:off x="638827" y="0"/>
            <a:ext cx="4335944" cy="6740307"/>
          </a:xfrm>
          <a:prstGeom prst="rect">
            <a:avLst/>
          </a:prstGeom>
        </p:spPr>
        <p:txBody>
          <a:bodyPr wrap="square">
            <a:spAutoFit/>
          </a:bodyPr>
          <a:lstStyle/>
          <a:p>
            <a:pPr>
              <a:tabLst>
                <a:tab pos="171450" algn="l"/>
                <a:tab pos="571500" algn="l"/>
                <a:tab pos="5486400" algn="r"/>
              </a:tabLst>
            </a:pPr>
            <a:r>
              <a:rPr lang="en-GB" dirty="0">
                <a:solidFill>
                  <a:schemeClr val="bg1"/>
                </a:solidFill>
                <a:latin typeface="+mj-lt"/>
                <a:ea typeface="Times New Roman" panose="02020603050405020304" pitchFamily="18" charset="0"/>
              </a:rPr>
              <a:t> </a:t>
            </a:r>
          </a:p>
          <a:p>
            <a:r>
              <a:rPr lang="en-GB" dirty="0">
                <a:solidFill>
                  <a:schemeClr val="bg1"/>
                </a:solidFill>
                <a:latin typeface="+mj-lt"/>
                <a:ea typeface="Times New Roman" panose="02020603050405020304" pitchFamily="18" charset="0"/>
              </a:rPr>
              <a:t> </a:t>
            </a:r>
          </a:p>
          <a:p>
            <a:r>
              <a:rPr lang="en-GB" dirty="0">
                <a:solidFill>
                  <a:schemeClr val="bg1"/>
                </a:solidFill>
                <a:latin typeface="+mj-lt"/>
                <a:ea typeface="Times New Roman" panose="02020603050405020304" pitchFamily="18" charset="0"/>
              </a:rPr>
              <a:t>Father God</a:t>
            </a:r>
          </a:p>
          <a:p>
            <a:r>
              <a:rPr lang="en-GB" dirty="0">
                <a:solidFill>
                  <a:schemeClr val="bg1"/>
                </a:solidFill>
                <a:latin typeface="+mj-lt"/>
                <a:ea typeface="Times New Roman" panose="02020603050405020304" pitchFamily="18" charset="0"/>
              </a:rPr>
              <a:t>We pray for those amongst our families, friends and neighbours who will only see in Advent a hectic and worrying run up to the excesses of a secular Christmas.  </a:t>
            </a:r>
          </a:p>
          <a:p>
            <a:r>
              <a:rPr lang="en-GB" dirty="0">
                <a:solidFill>
                  <a:schemeClr val="bg1"/>
                </a:solidFill>
                <a:latin typeface="+mj-lt"/>
                <a:ea typeface="Times New Roman" panose="02020603050405020304" pitchFamily="18" charset="0"/>
              </a:rPr>
              <a:t>Help us as we try to set an example of a true spirit of preparation for that incredibly precious gift of the Christ-child. </a:t>
            </a:r>
          </a:p>
          <a:p>
            <a:r>
              <a:rPr lang="en-GB" dirty="0">
                <a:solidFill>
                  <a:schemeClr val="bg1"/>
                </a:solidFill>
                <a:latin typeface="+mj-lt"/>
                <a:ea typeface="Times New Roman" panose="02020603050405020304" pitchFamily="18" charset="0"/>
              </a:rPr>
              <a:t>May those around us come to appreciate through joining us in worship the true meaning of Christmas and experience your love for them through the giving of your Son, Jesus Christ</a:t>
            </a:r>
          </a:p>
          <a:p>
            <a:r>
              <a:rPr lang="en-GB" u="sng" dirty="0">
                <a:solidFill>
                  <a:schemeClr val="bg1"/>
                </a:solidFill>
                <a:latin typeface="+mj-lt"/>
                <a:ea typeface="Times New Roman" panose="02020603050405020304" pitchFamily="18" charset="0"/>
              </a:rPr>
              <a:t>For our Prayers</a:t>
            </a:r>
            <a:r>
              <a:rPr lang="en-GB" dirty="0">
                <a:solidFill>
                  <a:schemeClr val="bg1"/>
                </a:solidFill>
                <a:latin typeface="+mj-lt"/>
                <a:ea typeface="Times New Roman" panose="02020603050405020304" pitchFamily="18" charset="0"/>
              </a:rPr>
              <a:t>: those known to us suffering with Covid-19 especially Michael Dykes’ sons and their families as well as my brother John and his wife Lillian.  Also, those who mourn such as the Milroy family and Jenny See.</a:t>
            </a:r>
          </a:p>
          <a:p>
            <a:r>
              <a:rPr lang="en-GB" i="1" dirty="0">
                <a:solidFill>
                  <a:schemeClr val="bg1"/>
                </a:solidFill>
                <a:latin typeface="+mj-lt"/>
                <a:ea typeface="Times New Roman" panose="02020603050405020304" pitchFamily="18" charset="0"/>
              </a:rPr>
              <a:t>(short silence)</a:t>
            </a:r>
            <a:endParaRPr lang="en-GB" dirty="0">
              <a:solidFill>
                <a:schemeClr val="bg1"/>
              </a:solidFill>
              <a:latin typeface="+mj-lt"/>
              <a:ea typeface="Times New Roman" panose="02020603050405020304" pitchFamily="18" charset="0"/>
            </a:endParaRPr>
          </a:p>
          <a:p>
            <a:r>
              <a:rPr lang="en-GB" dirty="0">
                <a:solidFill>
                  <a:schemeClr val="bg1"/>
                </a:solidFill>
                <a:latin typeface="+mj-lt"/>
                <a:ea typeface="Times New Roman" panose="02020603050405020304" pitchFamily="18" charset="0"/>
              </a:rPr>
              <a:t>Lord in your mercy: </a:t>
            </a:r>
          </a:p>
          <a:p>
            <a:r>
              <a:rPr lang="en-GB" b="1" dirty="0">
                <a:solidFill>
                  <a:srgbClr val="FFFF00"/>
                </a:solidFill>
                <a:latin typeface="+mj-lt"/>
                <a:ea typeface="Times New Roman" panose="02020603050405020304" pitchFamily="18" charset="0"/>
              </a:rPr>
              <a:t>hear our prayer</a:t>
            </a:r>
          </a:p>
          <a:p>
            <a:r>
              <a:rPr lang="en-GB" dirty="0">
                <a:solidFill>
                  <a:schemeClr val="bg1"/>
                </a:solidFill>
                <a:latin typeface="+mj-lt"/>
                <a:ea typeface="Times New Roman" panose="02020603050405020304" pitchFamily="18" charset="0"/>
              </a:rPr>
              <a:t> </a:t>
            </a:r>
          </a:p>
        </p:txBody>
      </p:sp>
      <p:pic>
        <p:nvPicPr>
          <p:cNvPr id="5" name="Picture 4">
            <a:extLst>
              <a:ext uri="{FF2B5EF4-FFF2-40B4-BE49-F238E27FC236}">
                <a16:creationId xmlns:a16="http://schemas.microsoft.com/office/drawing/2014/main" id="{B3A680E1-E378-7740-ADE2-52E2005270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2442" y="564735"/>
            <a:ext cx="5196113" cy="3937143"/>
          </a:xfrm>
          <a:prstGeom prst="rect">
            <a:avLst/>
          </a:prstGeom>
        </p:spPr>
      </p:pic>
    </p:spTree>
    <p:extLst>
      <p:ext uri="{BB962C8B-B14F-4D97-AF65-F5344CB8AC3E}">
        <p14:creationId xmlns:p14="http://schemas.microsoft.com/office/powerpoint/2010/main" val="3350076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96E7D-D0C9-9B43-A6F5-DD1AF74AC28D}"/>
              </a:ext>
            </a:extLst>
          </p:cNvPr>
          <p:cNvSpPr/>
          <p:nvPr/>
        </p:nvSpPr>
        <p:spPr>
          <a:xfrm>
            <a:off x="638827" y="87682"/>
            <a:ext cx="11361107" cy="954107"/>
          </a:xfrm>
          <a:prstGeom prst="rect">
            <a:avLst/>
          </a:prstGeom>
        </p:spPr>
        <p:txBody>
          <a:bodyPr wrap="square">
            <a:spAutoFit/>
          </a:bodyPr>
          <a:lstStyle/>
          <a:p>
            <a:pPr marR="776605" algn="r"/>
            <a:br>
              <a:rPr lang="en-GB"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4793BB0-D089-974A-8111-1480DF068FF8}"/>
              </a:ext>
            </a:extLst>
          </p:cNvPr>
          <p:cNvSpPr/>
          <p:nvPr/>
        </p:nvSpPr>
        <p:spPr>
          <a:xfrm>
            <a:off x="638826" y="380999"/>
            <a:ext cx="4706059" cy="4308872"/>
          </a:xfrm>
          <a:prstGeom prst="rect">
            <a:avLst/>
          </a:prstGeom>
        </p:spPr>
        <p:txBody>
          <a:bodyPr wrap="square">
            <a:spAutoFit/>
          </a:bodyPr>
          <a:lstStyle/>
          <a:p>
            <a:r>
              <a:rPr lang="en-GB" dirty="0">
                <a:solidFill>
                  <a:schemeClr val="bg1"/>
                </a:solidFill>
                <a:latin typeface="+mj-lt"/>
                <a:ea typeface="Times New Roman" panose="02020603050405020304" pitchFamily="18" charset="0"/>
              </a:rPr>
              <a:t> </a:t>
            </a:r>
          </a:p>
          <a:p>
            <a:r>
              <a:rPr lang="en-GB" sz="2000" dirty="0">
                <a:solidFill>
                  <a:schemeClr val="bg1"/>
                </a:solidFill>
                <a:latin typeface="+mj-lt"/>
                <a:ea typeface="Times New Roman" panose="02020603050405020304" pitchFamily="18" charset="0"/>
              </a:rPr>
              <a:t>Merciful God</a:t>
            </a:r>
          </a:p>
          <a:p>
            <a:r>
              <a:rPr lang="en-GB" sz="2000" dirty="0">
                <a:solidFill>
                  <a:schemeClr val="bg1"/>
                </a:solidFill>
                <a:latin typeface="+mj-lt"/>
                <a:ea typeface="Times New Roman" panose="02020603050405020304" pitchFamily="18" charset="0"/>
              </a:rPr>
              <a:t>We pray for those for whom this day will be long and painful, for those in hospital or ill at home, those struggling with despair or depression and for all who care for them.  </a:t>
            </a:r>
          </a:p>
          <a:p>
            <a:r>
              <a:rPr lang="en-GB" sz="2000" dirty="0">
                <a:solidFill>
                  <a:schemeClr val="bg1"/>
                </a:solidFill>
                <a:latin typeface="+mj-lt"/>
                <a:ea typeface="Times New Roman" panose="02020603050405020304" pitchFamily="18" charset="0"/>
              </a:rPr>
              <a:t>Comfort and heal all who suffer, give them courage and hope in their troubles, and bring them the joy of your salvation.</a:t>
            </a:r>
          </a:p>
          <a:p>
            <a:r>
              <a:rPr lang="en-GB" sz="2000" i="1" dirty="0">
                <a:solidFill>
                  <a:schemeClr val="bg1"/>
                </a:solidFill>
                <a:latin typeface="+mj-lt"/>
                <a:ea typeface="Times New Roman" panose="02020603050405020304" pitchFamily="18" charset="0"/>
              </a:rPr>
              <a:t>(short silence)</a:t>
            </a:r>
            <a:endParaRPr lang="en-GB" sz="2000" dirty="0">
              <a:solidFill>
                <a:schemeClr val="bg1"/>
              </a:solidFill>
              <a:latin typeface="+mj-lt"/>
              <a:ea typeface="Times New Roman" panose="02020603050405020304" pitchFamily="18" charset="0"/>
            </a:endParaRPr>
          </a:p>
          <a:p>
            <a:r>
              <a:rPr lang="en-GB" sz="2000" dirty="0">
                <a:solidFill>
                  <a:schemeClr val="bg1"/>
                </a:solidFill>
                <a:latin typeface="+mj-lt"/>
                <a:ea typeface="Times New Roman" panose="02020603050405020304" pitchFamily="18" charset="0"/>
              </a:rPr>
              <a:t>Lord in your mercy: </a:t>
            </a:r>
          </a:p>
          <a:p>
            <a:r>
              <a:rPr lang="en-GB" sz="2000" dirty="0">
                <a:solidFill>
                  <a:srgbClr val="FFFF00"/>
                </a:solidFill>
                <a:latin typeface="+mj-lt"/>
                <a:ea typeface="Times New Roman" panose="02020603050405020304" pitchFamily="18" charset="0"/>
              </a:rPr>
              <a:t>hear our prayer</a:t>
            </a:r>
          </a:p>
          <a:p>
            <a:r>
              <a:rPr lang="en-GB" dirty="0">
                <a:solidFill>
                  <a:schemeClr val="bg1"/>
                </a:solidFill>
                <a:latin typeface="+mj-lt"/>
                <a:ea typeface="Times New Roman" panose="02020603050405020304" pitchFamily="18" charset="0"/>
              </a:rPr>
              <a:t> </a:t>
            </a:r>
          </a:p>
          <a:p>
            <a:endParaRPr lang="en-GB" dirty="0">
              <a:solidFill>
                <a:schemeClr val="bg1"/>
              </a:solidFill>
              <a:latin typeface="+mj-lt"/>
              <a:ea typeface="Times New Roman" panose="02020603050405020304" pitchFamily="18" charset="0"/>
            </a:endParaRPr>
          </a:p>
        </p:txBody>
      </p:sp>
      <p:pic>
        <p:nvPicPr>
          <p:cNvPr id="5" name="Picture 4">
            <a:extLst>
              <a:ext uri="{FF2B5EF4-FFF2-40B4-BE49-F238E27FC236}">
                <a16:creationId xmlns:a16="http://schemas.microsoft.com/office/drawing/2014/main" id="{57A9ED45-D6D8-1341-A340-90A175C2CC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4573" y="892505"/>
            <a:ext cx="4062993" cy="2881993"/>
          </a:xfrm>
          <a:prstGeom prst="rect">
            <a:avLst/>
          </a:prstGeom>
        </p:spPr>
      </p:pic>
    </p:spTree>
    <p:extLst>
      <p:ext uri="{BB962C8B-B14F-4D97-AF65-F5344CB8AC3E}">
        <p14:creationId xmlns:p14="http://schemas.microsoft.com/office/powerpoint/2010/main" val="355232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96E7D-D0C9-9B43-A6F5-DD1AF74AC28D}"/>
              </a:ext>
            </a:extLst>
          </p:cNvPr>
          <p:cNvSpPr/>
          <p:nvPr/>
        </p:nvSpPr>
        <p:spPr>
          <a:xfrm>
            <a:off x="638827" y="87682"/>
            <a:ext cx="11361107" cy="954107"/>
          </a:xfrm>
          <a:prstGeom prst="rect">
            <a:avLst/>
          </a:prstGeom>
        </p:spPr>
        <p:txBody>
          <a:bodyPr wrap="square">
            <a:spAutoFit/>
          </a:bodyPr>
          <a:lstStyle/>
          <a:p>
            <a:pPr marR="776605" algn="r"/>
            <a:br>
              <a:rPr lang="en-GB"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4793BB0-D089-974A-8111-1480DF068FF8}"/>
              </a:ext>
            </a:extLst>
          </p:cNvPr>
          <p:cNvSpPr/>
          <p:nvPr/>
        </p:nvSpPr>
        <p:spPr>
          <a:xfrm>
            <a:off x="638827" y="337457"/>
            <a:ext cx="5010859" cy="6463308"/>
          </a:xfrm>
          <a:prstGeom prst="rect">
            <a:avLst/>
          </a:prstGeom>
        </p:spPr>
        <p:txBody>
          <a:bodyPr wrap="square">
            <a:spAutoFit/>
          </a:bodyPr>
          <a:lstStyle/>
          <a:p>
            <a:r>
              <a:rPr lang="en-GB" dirty="0">
                <a:solidFill>
                  <a:schemeClr val="bg1"/>
                </a:solidFill>
                <a:latin typeface="+mj-lt"/>
                <a:ea typeface="Times New Roman" panose="02020603050405020304" pitchFamily="18" charset="0"/>
              </a:rPr>
              <a:t> </a:t>
            </a:r>
          </a:p>
          <a:p>
            <a:r>
              <a:rPr lang="en-GB" dirty="0">
                <a:solidFill>
                  <a:schemeClr val="bg1"/>
                </a:solidFill>
                <a:latin typeface="+mj-lt"/>
                <a:ea typeface="Times New Roman" panose="02020603050405020304" pitchFamily="18" charset="0"/>
              </a:rPr>
              <a:t> </a:t>
            </a:r>
          </a:p>
          <a:p>
            <a:r>
              <a:rPr lang="en-GB" sz="2000" dirty="0">
                <a:solidFill>
                  <a:schemeClr val="bg1"/>
                </a:solidFill>
                <a:latin typeface="+mj-lt"/>
                <a:ea typeface="Times New Roman" panose="02020603050405020304" pitchFamily="18" charset="0"/>
              </a:rPr>
              <a:t>Loving God </a:t>
            </a:r>
          </a:p>
          <a:p>
            <a:r>
              <a:rPr lang="en-GB" sz="2000" dirty="0">
                <a:solidFill>
                  <a:schemeClr val="bg1"/>
                </a:solidFill>
                <a:latin typeface="+mj-lt"/>
                <a:ea typeface="Times New Roman" panose="02020603050405020304" pitchFamily="18" charset="0"/>
              </a:rPr>
              <a:t>We pray for those who have recently died and for those for whom this day will be their last.  </a:t>
            </a:r>
          </a:p>
          <a:p>
            <a:r>
              <a:rPr lang="en-GB" sz="2000" dirty="0">
                <a:solidFill>
                  <a:schemeClr val="bg1"/>
                </a:solidFill>
                <a:latin typeface="+mj-lt"/>
                <a:ea typeface="Times New Roman" panose="02020603050405020304" pitchFamily="18" charset="0"/>
              </a:rPr>
              <a:t>Be near to all who mourn and comfort them with the knowledge that in the coming of your son Jesus the gates of heaven will be opened wide for all who accept him as Lord and Saviour.</a:t>
            </a:r>
          </a:p>
          <a:p>
            <a:r>
              <a:rPr lang="en-GB" sz="2000" u="sng" dirty="0">
                <a:solidFill>
                  <a:schemeClr val="bg1"/>
                </a:solidFill>
                <a:latin typeface="+mj-lt"/>
                <a:ea typeface="Times New Roman" panose="02020603050405020304" pitchFamily="18" charset="0"/>
              </a:rPr>
              <a:t>Years Mind</a:t>
            </a:r>
            <a:r>
              <a:rPr lang="en-GB" sz="2000" dirty="0">
                <a:solidFill>
                  <a:schemeClr val="bg1"/>
                </a:solidFill>
                <a:latin typeface="+mj-lt"/>
                <a:ea typeface="Times New Roman" panose="02020603050405020304" pitchFamily="18" charset="0"/>
              </a:rPr>
              <a:t>: Julia Fisher, George Malfait, Cynthia Hughes, Barbara Gardener, </a:t>
            </a:r>
          </a:p>
          <a:p>
            <a:r>
              <a:rPr lang="en-GB" sz="2000" dirty="0">
                <a:solidFill>
                  <a:schemeClr val="bg1"/>
                </a:solidFill>
                <a:latin typeface="+mj-lt"/>
                <a:ea typeface="Times New Roman" panose="02020603050405020304" pitchFamily="18" charset="0"/>
              </a:rPr>
              <a:t>David </a:t>
            </a:r>
            <a:r>
              <a:rPr lang="en-GB" sz="2000" dirty="0" err="1">
                <a:solidFill>
                  <a:schemeClr val="bg1"/>
                </a:solidFill>
                <a:latin typeface="+mj-lt"/>
                <a:ea typeface="Times New Roman" panose="02020603050405020304" pitchFamily="18" charset="0"/>
              </a:rPr>
              <a:t>Mulcock</a:t>
            </a:r>
            <a:r>
              <a:rPr lang="en-GB" sz="2000" dirty="0">
                <a:solidFill>
                  <a:schemeClr val="bg1"/>
                </a:solidFill>
                <a:latin typeface="+mj-lt"/>
                <a:ea typeface="Times New Roman" panose="02020603050405020304" pitchFamily="18" charset="0"/>
              </a:rPr>
              <a:t>, James </a:t>
            </a:r>
            <a:r>
              <a:rPr lang="en-GB" sz="2000" dirty="0" err="1">
                <a:solidFill>
                  <a:schemeClr val="bg1"/>
                </a:solidFill>
                <a:latin typeface="+mj-lt"/>
                <a:ea typeface="Times New Roman" panose="02020603050405020304" pitchFamily="18" charset="0"/>
              </a:rPr>
              <a:t>Ricalton</a:t>
            </a:r>
            <a:r>
              <a:rPr lang="en-GB" sz="2000" dirty="0">
                <a:solidFill>
                  <a:schemeClr val="bg1"/>
                </a:solidFill>
                <a:latin typeface="+mj-lt"/>
                <a:ea typeface="Times New Roman" panose="02020603050405020304" pitchFamily="18" charset="0"/>
              </a:rPr>
              <a:t>, Bob Mason, The Hon Lady Winifred Murray, Dilys Walters.</a:t>
            </a:r>
          </a:p>
          <a:p>
            <a:r>
              <a:rPr lang="en-GB" sz="2000" u="sng" dirty="0">
                <a:solidFill>
                  <a:schemeClr val="bg1"/>
                </a:solidFill>
                <a:latin typeface="+mj-lt"/>
                <a:ea typeface="Times New Roman" panose="02020603050405020304" pitchFamily="18" charset="0"/>
              </a:rPr>
              <a:t>Those who have died</a:t>
            </a:r>
            <a:r>
              <a:rPr lang="en-GB" sz="2000" dirty="0">
                <a:solidFill>
                  <a:schemeClr val="bg1"/>
                </a:solidFill>
                <a:latin typeface="+mj-lt"/>
                <a:ea typeface="Times New Roman" panose="02020603050405020304" pitchFamily="18" charset="0"/>
              </a:rPr>
              <a:t>: Mike Appleby, Christopher Matthews, Andrea </a:t>
            </a:r>
            <a:r>
              <a:rPr lang="en-GB" sz="2000" dirty="0" err="1">
                <a:solidFill>
                  <a:schemeClr val="bg1"/>
                </a:solidFill>
                <a:latin typeface="+mj-lt"/>
                <a:ea typeface="Times New Roman" panose="02020603050405020304" pitchFamily="18" charset="0"/>
              </a:rPr>
              <a:t>Shutt</a:t>
            </a:r>
            <a:r>
              <a:rPr lang="en-GB" sz="2000" dirty="0">
                <a:solidFill>
                  <a:schemeClr val="bg1"/>
                </a:solidFill>
                <a:latin typeface="+mj-lt"/>
                <a:ea typeface="Times New Roman" panose="02020603050405020304" pitchFamily="18" charset="0"/>
              </a:rPr>
              <a:t>, Frederick Russell. </a:t>
            </a:r>
          </a:p>
          <a:p>
            <a:r>
              <a:rPr lang="en-GB" sz="2000" i="1" dirty="0">
                <a:solidFill>
                  <a:schemeClr val="bg1"/>
                </a:solidFill>
                <a:latin typeface="+mj-lt"/>
                <a:ea typeface="Times New Roman" panose="02020603050405020304" pitchFamily="18" charset="0"/>
              </a:rPr>
              <a:t> (short silence)</a:t>
            </a:r>
            <a:endParaRPr lang="en-GB" sz="2000" dirty="0">
              <a:solidFill>
                <a:schemeClr val="bg1"/>
              </a:solidFill>
              <a:latin typeface="+mj-lt"/>
              <a:ea typeface="Times New Roman" panose="02020603050405020304" pitchFamily="18" charset="0"/>
            </a:endParaRPr>
          </a:p>
          <a:p>
            <a:r>
              <a:rPr lang="en-GB" sz="2000" dirty="0">
                <a:solidFill>
                  <a:schemeClr val="bg1"/>
                </a:solidFill>
                <a:latin typeface="+mj-lt"/>
                <a:ea typeface="Times New Roman" panose="02020603050405020304" pitchFamily="18" charset="0"/>
              </a:rPr>
              <a:t>Lord in your mercy: </a:t>
            </a:r>
          </a:p>
          <a:p>
            <a:r>
              <a:rPr lang="en-GB" sz="2000" dirty="0">
                <a:solidFill>
                  <a:srgbClr val="FFFF00"/>
                </a:solidFill>
                <a:latin typeface="+mj-lt"/>
                <a:ea typeface="Times New Roman" panose="02020603050405020304" pitchFamily="18" charset="0"/>
              </a:rPr>
              <a:t>hear our prayer</a:t>
            </a:r>
          </a:p>
          <a:p>
            <a:r>
              <a:rPr lang="en-GB" dirty="0">
                <a:solidFill>
                  <a:schemeClr val="bg1"/>
                </a:solidFill>
                <a:latin typeface="+mj-lt"/>
                <a:ea typeface="Times New Roman" panose="02020603050405020304" pitchFamily="18" charset="0"/>
              </a:rPr>
              <a:t> </a:t>
            </a:r>
          </a:p>
        </p:txBody>
      </p:sp>
      <p:pic>
        <p:nvPicPr>
          <p:cNvPr id="6" name="Picture 5">
            <a:extLst>
              <a:ext uri="{FF2B5EF4-FFF2-40B4-BE49-F238E27FC236}">
                <a16:creationId xmlns:a16="http://schemas.microsoft.com/office/drawing/2014/main" id="{05C4AC7C-41D7-E949-B994-5C4E120F53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0652" y="1041789"/>
            <a:ext cx="4752521" cy="3660585"/>
          </a:xfrm>
          <a:prstGeom prst="rect">
            <a:avLst/>
          </a:prstGeom>
        </p:spPr>
      </p:pic>
    </p:spTree>
    <p:extLst>
      <p:ext uri="{BB962C8B-B14F-4D97-AF65-F5344CB8AC3E}">
        <p14:creationId xmlns:p14="http://schemas.microsoft.com/office/powerpoint/2010/main" val="388048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96E7D-D0C9-9B43-A6F5-DD1AF74AC28D}"/>
              </a:ext>
            </a:extLst>
          </p:cNvPr>
          <p:cNvSpPr/>
          <p:nvPr/>
        </p:nvSpPr>
        <p:spPr>
          <a:xfrm>
            <a:off x="638827" y="87682"/>
            <a:ext cx="11361107" cy="954107"/>
          </a:xfrm>
          <a:prstGeom prst="rect">
            <a:avLst/>
          </a:prstGeom>
        </p:spPr>
        <p:txBody>
          <a:bodyPr wrap="square">
            <a:spAutoFit/>
          </a:bodyPr>
          <a:lstStyle/>
          <a:p>
            <a:pPr marR="776605" algn="r"/>
            <a:br>
              <a:rPr lang="en-GB"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4793BB0-D089-974A-8111-1480DF068FF8}"/>
              </a:ext>
            </a:extLst>
          </p:cNvPr>
          <p:cNvSpPr/>
          <p:nvPr/>
        </p:nvSpPr>
        <p:spPr>
          <a:xfrm>
            <a:off x="638827" y="468086"/>
            <a:ext cx="4379487" cy="4370427"/>
          </a:xfrm>
          <a:prstGeom prst="rect">
            <a:avLst/>
          </a:prstGeom>
        </p:spPr>
        <p:txBody>
          <a:bodyPr wrap="square">
            <a:spAutoFit/>
          </a:bodyPr>
          <a:lstStyle/>
          <a:p>
            <a:r>
              <a:rPr lang="en-GB" dirty="0">
                <a:solidFill>
                  <a:schemeClr val="bg1"/>
                </a:solidFill>
                <a:latin typeface="+mj-lt"/>
                <a:ea typeface="Times New Roman" panose="02020603050405020304" pitchFamily="18" charset="0"/>
              </a:rPr>
              <a:t> </a:t>
            </a:r>
          </a:p>
          <a:p>
            <a:r>
              <a:rPr lang="en-GB" sz="2000" dirty="0">
                <a:solidFill>
                  <a:schemeClr val="bg1"/>
                </a:solidFill>
                <a:latin typeface="+mj-lt"/>
                <a:ea typeface="Times New Roman" panose="02020603050405020304" pitchFamily="18" charset="0"/>
              </a:rPr>
              <a:t>Lord of Advent,</a:t>
            </a:r>
          </a:p>
          <a:p>
            <a:r>
              <a:rPr lang="en-GB" sz="2000" dirty="0">
                <a:solidFill>
                  <a:schemeClr val="bg1"/>
                </a:solidFill>
                <a:latin typeface="+mj-lt"/>
                <a:ea typeface="Times New Roman" panose="02020603050405020304" pitchFamily="18" charset="0"/>
              </a:rPr>
              <a:t>As we come to the end of this morning’s worship, please draw near to us, strengthen our faith, deepen our love for you and for our neighbours and open our eyes to the wonder of your creation, so that when our Saviour comes he may find our hearts ready to receive him.</a:t>
            </a:r>
          </a:p>
          <a:p>
            <a:r>
              <a:rPr lang="en-GB" sz="2000" dirty="0">
                <a:solidFill>
                  <a:schemeClr val="bg1"/>
                </a:solidFill>
                <a:latin typeface="+mj-lt"/>
                <a:ea typeface="Times New Roman" panose="02020603050405020304" pitchFamily="18" charset="0"/>
              </a:rPr>
              <a:t>Merciful Father: </a:t>
            </a:r>
          </a:p>
          <a:p>
            <a:r>
              <a:rPr lang="en-GB" sz="2000" b="1" dirty="0">
                <a:solidFill>
                  <a:srgbClr val="FFFF00"/>
                </a:solidFill>
                <a:latin typeface="+mj-lt"/>
                <a:ea typeface="Times New Roman" panose="02020603050405020304" pitchFamily="18" charset="0"/>
              </a:rPr>
              <a:t>accept these prayers </a:t>
            </a:r>
          </a:p>
          <a:p>
            <a:r>
              <a:rPr lang="en-GB" sz="2000" b="1" dirty="0">
                <a:solidFill>
                  <a:srgbClr val="FFFF00"/>
                </a:solidFill>
                <a:latin typeface="+mj-lt"/>
                <a:ea typeface="Times New Roman" panose="02020603050405020304" pitchFamily="18" charset="0"/>
              </a:rPr>
              <a:t>for the sake of your Son </a:t>
            </a:r>
          </a:p>
          <a:p>
            <a:r>
              <a:rPr lang="en-GB" sz="2000" b="1" dirty="0">
                <a:solidFill>
                  <a:srgbClr val="FFFF00"/>
                </a:solidFill>
                <a:latin typeface="+mj-lt"/>
                <a:ea typeface="Times New Roman" panose="02020603050405020304" pitchFamily="18" charset="0"/>
              </a:rPr>
              <a:t>our Saviour Jesus Christ </a:t>
            </a:r>
          </a:p>
          <a:p>
            <a:r>
              <a:rPr lang="en-GB" sz="2000" b="1" dirty="0">
                <a:solidFill>
                  <a:srgbClr val="FFFF00"/>
                </a:solidFill>
                <a:latin typeface="+mj-lt"/>
                <a:ea typeface="Times New Roman" panose="02020603050405020304" pitchFamily="18" charset="0"/>
              </a:rPr>
              <a:t>Amen</a:t>
            </a:r>
          </a:p>
        </p:txBody>
      </p:sp>
      <p:pic>
        <p:nvPicPr>
          <p:cNvPr id="5" name="Picture 4">
            <a:extLst>
              <a:ext uri="{FF2B5EF4-FFF2-40B4-BE49-F238E27FC236}">
                <a16:creationId xmlns:a16="http://schemas.microsoft.com/office/drawing/2014/main" id="{6FAE27BF-3BF9-2846-974D-9822EC7A84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8016" y="794657"/>
            <a:ext cx="4905157" cy="3516086"/>
          </a:xfrm>
          <a:prstGeom prst="rect">
            <a:avLst/>
          </a:prstGeom>
        </p:spPr>
      </p:pic>
    </p:spTree>
    <p:extLst>
      <p:ext uri="{BB962C8B-B14F-4D97-AF65-F5344CB8AC3E}">
        <p14:creationId xmlns:p14="http://schemas.microsoft.com/office/powerpoint/2010/main" val="263893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38A279-4EE3-7949-A7A8-906E94A6BD1D}"/>
              </a:ext>
            </a:extLst>
          </p:cNvPr>
          <p:cNvSpPr/>
          <p:nvPr/>
        </p:nvSpPr>
        <p:spPr>
          <a:xfrm>
            <a:off x="1078753" y="96749"/>
            <a:ext cx="10034494" cy="3539430"/>
          </a:xfrm>
          <a:prstGeom prst="rect">
            <a:avLst/>
          </a:prstGeom>
        </p:spPr>
        <p:txBody>
          <a:bodyPr wrap="square">
            <a:spAutoFit/>
          </a:bodyPr>
          <a:lstStyle/>
          <a:p>
            <a:pPr algn="r"/>
            <a:r>
              <a:rPr lang="en-GB" sz="2800" b="1" dirty="0">
                <a:solidFill>
                  <a:schemeClr val="bg1"/>
                </a:solidFill>
              </a:rPr>
              <a:t>CLOSING EXHORTATION</a:t>
            </a:r>
          </a:p>
          <a:p>
            <a:endParaRPr lang="en-GB" sz="2800" b="1" dirty="0">
              <a:solidFill>
                <a:schemeClr val="bg1"/>
              </a:solidFill>
              <a:latin typeface="+mj-lt"/>
              <a:cs typeface="Calibri" panose="020F0502020204030204" pitchFamily="34" charset="0"/>
            </a:endParaRPr>
          </a:p>
          <a:p>
            <a:r>
              <a:rPr lang="en-GB" sz="2800" b="1" dirty="0">
                <a:solidFill>
                  <a:schemeClr val="bg1"/>
                </a:solidFill>
                <a:latin typeface="+mj-lt"/>
              </a:rPr>
              <a:t> </a:t>
            </a:r>
          </a:p>
          <a:p>
            <a:r>
              <a:rPr lang="en-GB" sz="2800" b="1" dirty="0">
                <a:solidFill>
                  <a:schemeClr val="bg1"/>
                </a:solidFill>
                <a:latin typeface="+mj-lt"/>
              </a:rPr>
              <a:t>“In the tender mercy of our God, the dayspring from on high shall break upon us, to give light to those who dwell in darkness and in the shadow of death, and to guide our feet into the way of peace”. </a:t>
            </a:r>
          </a:p>
          <a:p>
            <a:endParaRPr lang="en-GB" sz="2800" b="1" dirty="0">
              <a:solidFill>
                <a:schemeClr val="bg1"/>
              </a:solidFill>
              <a:latin typeface="+mj-lt"/>
            </a:endParaRPr>
          </a:p>
          <a:p>
            <a:pPr algn="r"/>
            <a:r>
              <a:rPr lang="en-GB" sz="2800" b="1" dirty="0">
                <a:solidFill>
                  <a:schemeClr val="bg1"/>
                </a:solidFill>
                <a:latin typeface="+mj-lt"/>
              </a:rPr>
              <a:t>Luke 1: 78-79</a:t>
            </a:r>
          </a:p>
        </p:txBody>
      </p:sp>
    </p:spTree>
    <p:extLst>
      <p:ext uri="{BB962C8B-B14F-4D97-AF65-F5344CB8AC3E}">
        <p14:creationId xmlns:p14="http://schemas.microsoft.com/office/powerpoint/2010/main" val="3209465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ABBAB6-10B7-3948-B08C-1C7B89F0D541}"/>
              </a:ext>
            </a:extLst>
          </p:cNvPr>
          <p:cNvSpPr txBox="1"/>
          <p:nvPr/>
        </p:nvSpPr>
        <p:spPr>
          <a:xfrm>
            <a:off x="228147" y="98430"/>
            <a:ext cx="5671168" cy="6709529"/>
          </a:xfrm>
          <a:prstGeom prst="rect">
            <a:avLst/>
          </a:prstGeom>
          <a:noFill/>
        </p:spPr>
        <p:txBody>
          <a:bodyPr wrap="none" rtlCol="0">
            <a:spAutoFit/>
          </a:bodyPr>
          <a:lstStyle/>
          <a:p>
            <a:r>
              <a:rPr lang="en-GB" dirty="0">
                <a:solidFill>
                  <a:schemeClr val="bg1"/>
                </a:solidFill>
              </a:rPr>
              <a:t> </a:t>
            </a:r>
            <a:r>
              <a:rPr lang="en-GB" sz="2800" b="1" dirty="0">
                <a:solidFill>
                  <a:srgbClr val="FFFF00"/>
                </a:solidFill>
              </a:rPr>
              <a:t>ADVENT CAROL </a:t>
            </a:r>
          </a:p>
          <a:p>
            <a:endParaRPr lang="en-GB" sz="2000" dirty="0">
              <a:solidFill>
                <a:srgbClr val="FFFF00"/>
              </a:solidFill>
            </a:endParaRPr>
          </a:p>
          <a:p>
            <a:r>
              <a:rPr lang="en-GB" sz="2800" b="1" dirty="0">
                <a:solidFill>
                  <a:schemeClr val="bg1"/>
                </a:solidFill>
              </a:rPr>
              <a:t>Lo, he comes with clouds descending</a:t>
            </a:r>
            <a:endParaRPr lang="en-GB" sz="2800" dirty="0">
              <a:solidFill>
                <a:schemeClr val="bg1"/>
              </a:solidFill>
            </a:endParaRPr>
          </a:p>
          <a:p>
            <a:r>
              <a:rPr lang="en-GB" sz="2000" i="1" dirty="0">
                <a:solidFill>
                  <a:schemeClr val="bg1"/>
                </a:solidFill>
              </a:rPr>
              <a:t>sung by St Martin’s Voices</a:t>
            </a:r>
          </a:p>
          <a:p>
            <a:r>
              <a:rPr lang="en-GB" sz="2000" dirty="0">
                <a:solidFill>
                  <a:schemeClr val="bg1"/>
                </a:solidFill>
              </a:rPr>
              <a:t> </a:t>
            </a:r>
          </a:p>
          <a:p>
            <a:r>
              <a:rPr lang="en-GB" sz="2000" dirty="0">
                <a:solidFill>
                  <a:schemeClr val="bg1"/>
                </a:solidFill>
              </a:rPr>
              <a:t>1  Lo, he comes with clouds descending,</a:t>
            </a:r>
            <a:br>
              <a:rPr lang="en-GB" sz="2000" dirty="0">
                <a:solidFill>
                  <a:schemeClr val="bg1"/>
                </a:solidFill>
              </a:rPr>
            </a:br>
            <a:r>
              <a:rPr lang="en-GB" sz="2000" dirty="0">
                <a:solidFill>
                  <a:schemeClr val="bg1"/>
                </a:solidFill>
              </a:rPr>
              <a:t>    once for favoured sinners slain;</a:t>
            </a:r>
            <a:br>
              <a:rPr lang="en-GB" sz="2000" dirty="0">
                <a:solidFill>
                  <a:schemeClr val="bg1"/>
                </a:solidFill>
              </a:rPr>
            </a:br>
            <a:r>
              <a:rPr lang="en-GB" sz="2000" dirty="0">
                <a:solidFill>
                  <a:schemeClr val="bg1"/>
                </a:solidFill>
              </a:rPr>
              <a:t>    thousand thousand saints attending</a:t>
            </a:r>
            <a:br>
              <a:rPr lang="en-GB" sz="2000" dirty="0">
                <a:solidFill>
                  <a:schemeClr val="bg1"/>
                </a:solidFill>
              </a:rPr>
            </a:br>
            <a:r>
              <a:rPr lang="en-GB" sz="2000" dirty="0">
                <a:solidFill>
                  <a:schemeClr val="bg1"/>
                </a:solidFill>
              </a:rPr>
              <a:t>    swell the triumph of his train:</a:t>
            </a:r>
            <a:br>
              <a:rPr lang="en-GB" sz="2000" dirty="0">
                <a:solidFill>
                  <a:schemeClr val="bg1"/>
                </a:solidFill>
              </a:rPr>
            </a:br>
            <a:r>
              <a:rPr lang="en-GB" sz="2000" dirty="0">
                <a:solidFill>
                  <a:schemeClr val="bg1"/>
                </a:solidFill>
              </a:rPr>
              <a:t>    alleluia! alleluia! alleluia!</a:t>
            </a:r>
            <a:br>
              <a:rPr lang="en-GB" sz="2000" dirty="0">
                <a:solidFill>
                  <a:schemeClr val="bg1"/>
                </a:solidFill>
              </a:rPr>
            </a:br>
            <a:r>
              <a:rPr lang="en-GB" sz="2000" dirty="0">
                <a:solidFill>
                  <a:schemeClr val="bg1"/>
                </a:solidFill>
              </a:rPr>
              <a:t>    God appears on earth to reign.</a:t>
            </a:r>
            <a:br>
              <a:rPr lang="en-GB" sz="2000" dirty="0">
                <a:solidFill>
                  <a:schemeClr val="bg1"/>
                </a:solidFill>
              </a:rPr>
            </a:br>
            <a:endParaRPr lang="en-GB" sz="2000" dirty="0">
              <a:solidFill>
                <a:schemeClr val="bg1"/>
              </a:solidFill>
            </a:endParaRPr>
          </a:p>
          <a:p>
            <a:r>
              <a:rPr lang="en-GB" sz="2000" dirty="0">
                <a:solidFill>
                  <a:schemeClr val="bg1"/>
                </a:solidFill>
              </a:rPr>
              <a:t>2   Every eye shall now behold him</a:t>
            </a:r>
            <a:br>
              <a:rPr lang="en-GB" sz="2000" dirty="0">
                <a:solidFill>
                  <a:schemeClr val="bg1"/>
                </a:solidFill>
              </a:rPr>
            </a:br>
            <a:r>
              <a:rPr lang="en-GB" sz="2000" dirty="0">
                <a:solidFill>
                  <a:schemeClr val="bg1"/>
                </a:solidFill>
              </a:rPr>
              <a:t>     robed in dreadful majesty;</a:t>
            </a:r>
            <a:br>
              <a:rPr lang="en-GB" sz="2000" dirty="0">
                <a:solidFill>
                  <a:schemeClr val="bg1"/>
                </a:solidFill>
              </a:rPr>
            </a:br>
            <a:r>
              <a:rPr lang="en-GB" sz="2000" dirty="0">
                <a:solidFill>
                  <a:schemeClr val="bg1"/>
                </a:solidFill>
              </a:rPr>
              <a:t>     those who set at naught and sold him,</a:t>
            </a:r>
            <a:br>
              <a:rPr lang="en-GB" sz="2000" dirty="0">
                <a:solidFill>
                  <a:schemeClr val="bg1"/>
                </a:solidFill>
              </a:rPr>
            </a:br>
            <a:r>
              <a:rPr lang="en-GB" sz="2000" dirty="0">
                <a:solidFill>
                  <a:schemeClr val="bg1"/>
                </a:solidFill>
              </a:rPr>
              <a:t>     pierced and nailed him to the tree,</a:t>
            </a:r>
            <a:br>
              <a:rPr lang="en-GB" sz="2000" dirty="0">
                <a:solidFill>
                  <a:schemeClr val="bg1"/>
                </a:solidFill>
              </a:rPr>
            </a:br>
            <a:r>
              <a:rPr lang="en-GB" sz="2000" dirty="0">
                <a:solidFill>
                  <a:schemeClr val="bg1"/>
                </a:solidFill>
              </a:rPr>
              <a:t>     deeply wailing, deeply wailing, deeply wailing,</a:t>
            </a:r>
            <a:br>
              <a:rPr lang="en-GB" sz="2000" dirty="0">
                <a:solidFill>
                  <a:schemeClr val="bg1"/>
                </a:solidFill>
              </a:rPr>
            </a:br>
            <a:r>
              <a:rPr lang="en-GB" sz="2000" dirty="0">
                <a:solidFill>
                  <a:schemeClr val="bg1"/>
                </a:solidFill>
              </a:rPr>
              <a:t>    shall the true Messiah see.</a:t>
            </a:r>
            <a:br>
              <a:rPr lang="en-GB" dirty="0">
                <a:solidFill>
                  <a:schemeClr val="bg1"/>
                </a:solidFill>
              </a:rPr>
            </a:br>
            <a:br>
              <a:rPr lang="en-GB" dirty="0">
                <a:solidFill>
                  <a:schemeClr val="bg1"/>
                </a:solidFill>
              </a:rPr>
            </a:br>
            <a:br>
              <a:rPr lang="en-GB" dirty="0">
                <a:solidFill>
                  <a:schemeClr val="bg1"/>
                </a:solidFill>
              </a:rPr>
            </a:br>
            <a:endParaRPr lang="en-GB" dirty="0">
              <a:solidFill>
                <a:schemeClr val="bg1"/>
              </a:solidFill>
            </a:endParaRPr>
          </a:p>
        </p:txBody>
      </p:sp>
      <p:sp>
        <p:nvSpPr>
          <p:cNvPr id="3" name="TextBox 2">
            <a:extLst>
              <a:ext uri="{FF2B5EF4-FFF2-40B4-BE49-F238E27FC236}">
                <a16:creationId xmlns:a16="http://schemas.microsoft.com/office/drawing/2014/main" id="{284F3B93-3A6B-C043-97FB-F53F1E225F6F}"/>
              </a:ext>
            </a:extLst>
          </p:cNvPr>
          <p:cNvSpPr txBox="1"/>
          <p:nvPr/>
        </p:nvSpPr>
        <p:spPr>
          <a:xfrm>
            <a:off x="6032608" y="903124"/>
            <a:ext cx="6072240" cy="5786199"/>
          </a:xfrm>
          <a:prstGeom prst="rect">
            <a:avLst/>
          </a:prstGeom>
          <a:noFill/>
        </p:spPr>
        <p:txBody>
          <a:bodyPr wrap="none" rtlCol="0">
            <a:spAutoFit/>
          </a:bodyPr>
          <a:lstStyle/>
          <a:p>
            <a:r>
              <a:rPr lang="en-GB" dirty="0">
                <a:solidFill>
                  <a:schemeClr val="bg1"/>
                </a:solidFill>
              </a:rPr>
              <a:t> </a:t>
            </a:r>
            <a:br>
              <a:rPr lang="en-GB" dirty="0">
                <a:solidFill>
                  <a:schemeClr val="bg1"/>
                </a:solidFill>
              </a:rPr>
            </a:br>
            <a:br>
              <a:rPr lang="en-GB" dirty="0">
                <a:solidFill>
                  <a:schemeClr val="bg1"/>
                </a:solidFill>
              </a:rPr>
            </a:br>
            <a:r>
              <a:rPr lang="en-GB" sz="2000" dirty="0">
                <a:solidFill>
                  <a:schemeClr val="bg1"/>
                </a:solidFill>
              </a:rPr>
              <a:t>3    Those dear tokens of his passion</a:t>
            </a:r>
            <a:br>
              <a:rPr lang="en-GB" sz="2000" dirty="0">
                <a:solidFill>
                  <a:schemeClr val="bg1"/>
                </a:solidFill>
              </a:rPr>
            </a:br>
            <a:r>
              <a:rPr lang="en-GB" sz="2000" dirty="0">
                <a:solidFill>
                  <a:schemeClr val="bg1"/>
                </a:solidFill>
              </a:rPr>
              <a:t>      still his dazzling body bears;</a:t>
            </a:r>
            <a:br>
              <a:rPr lang="en-GB" sz="2000" dirty="0">
                <a:solidFill>
                  <a:schemeClr val="bg1"/>
                </a:solidFill>
              </a:rPr>
            </a:br>
            <a:r>
              <a:rPr lang="en-GB" sz="2000" dirty="0">
                <a:solidFill>
                  <a:schemeClr val="bg1"/>
                </a:solidFill>
              </a:rPr>
              <a:t>      cause of endless exultation</a:t>
            </a:r>
            <a:br>
              <a:rPr lang="en-GB" sz="2000" dirty="0">
                <a:solidFill>
                  <a:schemeClr val="bg1"/>
                </a:solidFill>
              </a:rPr>
            </a:br>
            <a:r>
              <a:rPr lang="en-GB" sz="2000" dirty="0">
                <a:solidFill>
                  <a:schemeClr val="bg1"/>
                </a:solidFill>
              </a:rPr>
              <a:t>      to his ransomed worshippers:</a:t>
            </a:r>
            <a:br>
              <a:rPr lang="en-GB" sz="2000" dirty="0">
                <a:solidFill>
                  <a:schemeClr val="bg1"/>
                </a:solidFill>
              </a:rPr>
            </a:br>
            <a:r>
              <a:rPr lang="en-GB" sz="2000" dirty="0">
                <a:solidFill>
                  <a:schemeClr val="bg1"/>
                </a:solidFill>
              </a:rPr>
              <a:t>      with what rapture, with what rapture,  </a:t>
            </a:r>
          </a:p>
          <a:p>
            <a:r>
              <a:rPr lang="en-GB" sz="2000" dirty="0">
                <a:solidFill>
                  <a:schemeClr val="bg1"/>
                </a:solidFill>
              </a:rPr>
              <a:t>      with what rapture,</a:t>
            </a:r>
            <a:br>
              <a:rPr lang="en-GB" sz="2000" dirty="0">
                <a:solidFill>
                  <a:schemeClr val="bg1"/>
                </a:solidFill>
              </a:rPr>
            </a:br>
            <a:r>
              <a:rPr lang="en-GB" sz="2000" dirty="0">
                <a:solidFill>
                  <a:schemeClr val="bg1"/>
                </a:solidFill>
              </a:rPr>
              <a:t>      gaze we on those glorious scars.</a:t>
            </a:r>
            <a:br>
              <a:rPr lang="en-GB" sz="2000" dirty="0">
                <a:solidFill>
                  <a:schemeClr val="bg1"/>
                </a:solidFill>
              </a:rPr>
            </a:br>
            <a:endParaRPr lang="en-GB" sz="2000" dirty="0">
              <a:solidFill>
                <a:schemeClr val="bg1"/>
              </a:solidFill>
            </a:endParaRPr>
          </a:p>
          <a:p>
            <a:pPr marL="457200" indent="-457200">
              <a:buAutoNum type="arabicPlain" startAt="4"/>
            </a:pPr>
            <a:r>
              <a:rPr lang="en-GB" sz="2000" dirty="0">
                <a:solidFill>
                  <a:schemeClr val="bg1"/>
                </a:solidFill>
              </a:rPr>
              <a:t>Yea, amen, let all adore thee,</a:t>
            </a:r>
            <a:br>
              <a:rPr lang="en-GB" sz="2000" dirty="0">
                <a:solidFill>
                  <a:schemeClr val="bg1"/>
                </a:solidFill>
              </a:rPr>
            </a:br>
            <a:r>
              <a:rPr lang="en-GB" sz="2000" dirty="0">
                <a:solidFill>
                  <a:schemeClr val="bg1"/>
                </a:solidFill>
              </a:rPr>
              <a:t>       high on thine eternal throne;</a:t>
            </a:r>
            <a:br>
              <a:rPr lang="en-GB" sz="2000" dirty="0">
                <a:solidFill>
                  <a:schemeClr val="bg1"/>
                </a:solidFill>
              </a:rPr>
            </a:br>
            <a:r>
              <a:rPr lang="en-GB" sz="2000" dirty="0">
                <a:solidFill>
                  <a:schemeClr val="bg1"/>
                </a:solidFill>
              </a:rPr>
              <a:t>       Saviour, take the power and glory,</a:t>
            </a:r>
            <a:br>
              <a:rPr lang="en-GB" sz="2000" dirty="0">
                <a:solidFill>
                  <a:schemeClr val="bg1"/>
                </a:solidFill>
              </a:rPr>
            </a:br>
            <a:r>
              <a:rPr lang="en-GB" sz="2000" dirty="0">
                <a:solidFill>
                  <a:schemeClr val="bg1"/>
                </a:solidFill>
              </a:rPr>
              <a:t>       claim the kingdom for thine own:</a:t>
            </a:r>
            <a:br>
              <a:rPr lang="en-GB" sz="2000" dirty="0">
                <a:solidFill>
                  <a:schemeClr val="bg1"/>
                </a:solidFill>
              </a:rPr>
            </a:br>
            <a:r>
              <a:rPr lang="en-GB" sz="2000" dirty="0">
                <a:solidFill>
                  <a:schemeClr val="bg1"/>
                </a:solidFill>
              </a:rPr>
              <a:t>       O come quickly, O come quickly, O come quickly,</a:t>
            </a:r>
            <a:br>
              <a:rPr lang="en-GB" sz="2000" dirty="0">
                <a:solidFill>
                  <a:schemeClr val="bg1"/>
                </a:solidFill>
              </a:rPr>
            </a:br>
            <a:r>
              <a:rPr lang="en-GB" sz="2000" dirty="0">
                <a:solidFill>
                  <a:schemeClr val="bg1"/>
                </a:solidFill>
              </a:rPr>
              <a:t>       alleluia! come, Lord, come!</a:t>
            </a:r>
            <a:br>
              <a:rPr lang="en-GB" dirty="0">
                <a:solidFill>
                  <a:schemeClr val="bg1"/>
                </a:solidFill>
              </a:rPr>
            </a:br>
            <a:endParaRPr lang="en-GB" dirty="0">
              <a:solidFill>
                <a:schemeClr val="bg1"/>
              </a:solidFill>
            </a:endParaRPr>
          </a:p>
          <a:p>
            <a:r>
              <a:rPr lang="en-GB" i="1" dirty="0">
                <a:solidFill>
                  <a:schemeClr val="bg1"/>
                </a:solidFill>
              </a:rPr>
              <a:t>Charles Wesley (1707-1788), Martin Madan (1726-1790), </a:t>
            </a:r>
          </a:p>
          <a:p>
            <a:r>
              <a:rPr lang="en-GB" i="1" dirty="0">
                <a:solidFill>
                  <a:schemeClr val="bg1"/>
                </a:solidFill>
              </a:rPr>
              <a:t>John </a:t>
            </a:r>
            <a:r>
              <a:rPr lang="en-GB" i="1" dirty="0" err="1">
                <a:solidFill>
                  <a:schemeClr val="bg1"/>
                </a:solidFill>
              </a:rPr>
              <a:t>Cennick</a:t>
            </a:r>
            <a:r>
              <a:rPr lang="en-GB" i="1" dirty="0">
                <a:solidFill>
                  <a:schemeClr val="bg1"/>
                </a:solidFill>
              </a:rPr>
              <a:t> (1718-1755) </a:t>
            </a:r>
            <a:endParaRPr lang="en-GB" dirty="0">
              <a:solidFill>
                <a:schemeClr val="bg1"/>
              </a:solidFill>
            </a:endParaRPr>
          </a:p>
        </p:txBody>
      </p:sp>
    </p:spTree>
    <p:extLst>
      <p:ext uri="{BB962C8B-B14F-4D97-AF65-F5344CB8AC3E}">
        <p14:creationId xmlns:p14="http://schemas.microsoft.com/office/powerpoint/2010/main" val="115114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547E82-06D9-5E4A-B97E-9ED46F007F8E}"/>
              </a:ext>
            </a:extLst>
          </p:cNvPr>
          <p:cNvSpPr/>
          <p:nvPr/>
        </p:nvSpPr>
        <p:spPr>
          <a:xfrm>
            <a:off x="2209799" y="511629"/>
            <a:ext cx="8969829" cy="4401205"/>
          </a:xfrm>
          <a:prstGeom prst="rect">
            <a:avLst/>
          </a:prstGeom>
        </p:spPr>
        <p:txBody>
          <a:bodyPr wrap="square">
            <a:spAutoFit/>
          </a:bodyPr>
          <a:lstStyle/>
          <a:p>
            <a:pPr algn="r">
              <a:tabLst>
                <a:tab pos="171450" algn="l"/>
                <a:tab pos="571500" algn="l"/>
                <a:tab pos="5486400" algn="r"/>
              </a:tabLst>
            </a:pPr>
            <a:r>
              <a:rPr lang="en-GB" sz="2800" b="1" dirty="0">
                <a:solidFill>
                  <a:schemeClr val="bg1"/>
                </a:solidFill>
                <a:ea typeface="Times New Roman" panose="02020603050405020304" pitchFamily="18" charset="0"/>
              </a:rPr>
              <a:t>DISMISSAL WITH BLESSING</a:t>
            </a:r>
          </a:p>
          <a:p>
            <a:pPr>
              <a:tabLst>
                <a:tab pos="171450" algn="l"/>
                <a:tab pos="571500" algn="l"/>
                <a:tab pos="5486400" algn="r"/>
              </a:tabLst>
            </a:pPr>
            <a:r>
              <a:rPr lang="en-GB" sz="2800" dirty="0">
                <a:solidFill>
                  <a:schemeClr val="bg1"/>
                </a:solidFill>
                <a:ea typeface="Times New Roman" panose="02020603050405020304" pitchFamily="18" charset="0"/>
              </a:rPr>
              <a:t> </a:t>
            </a:r>
          </a:p>
          <a:p>
            <a:endParaRPr lang="en-GB" sz="2800" dirty="0">
              <a:solidFill>
                <a:schemeClr val="bg1"/>
              </a:solidFill>
              <a:ea typeface="Times New Roman" panose="02020603050405020304" pitchFamily="18" charset="0"/>
            </a:endParaRPr>
          </a:p>
          <a:p>
            <a:endParaRPr lang="en-GB" sz="2800" dirty="0">
              <a:solidFill>
                <a:schemeClr val="bg1"/>
              </a:solidFill>
              <a:ea typeface="Times New Roman" panose="02020603050405020304" pitchFamily="18" charset="0"/>
            </a:endParaRPr>
          </a:p>
          <a:p>
            <a:r>
              <a:rPr lang="en-GB" sz="2800" dirty="0">
                <a:solidFill>
                  <a:schemeClr val="bg1"/>
                </a:solidFill>
                <a:ea typeface="Times New Roman" panose="02020603050405020304" pitchFamily="18" charset="0"/>
              </a:rPr>
              <a:t>Christ the sun of Righteousness shine upon us</a:t>
            </a:r>
          </a:p>
          <a:p>
            <a:r>
              <a:rPr lang="en-GB" sz="2800" dirty="0">
                <a:solidFill>
                  <a:schemeClr val="bg1"/>
                </a:solidFill>
                <a:ea typeface="Times New Roman" panose="02020603050405020304" pitchFamily="18" charset="0"/>
              </a:rPr>
              <a:t>and scatter the darkness from before our path.</a:t>
            </a:r>
          </a:p>
          <a:p>
            <a:r>
              <a:rPr lang="en-GB" sz="2800" dirty="0">
                <a:solidFill>
                  <a:schemeClr val="bg1"/>
                </a:solidFill>
                <a:ea typeface="Times New Roman" panose="02020603050405020304" pitchFamily="18" charset="0"/>
              </a:rPr>
              <a:t>And the blessing of the Living God</a:t>
            </a:r>
          </a:p>
          <a:p>
            <a:r>
              <a:rPr lang="en-GB" sz="2800" dirty="0">
                <a:solidFill>
                  <a:schemeClr val="bg1"/>
                </a:solidFill>
                <a:ea typeface="Times New Roman" panose="02020603050405020304" pitchFamily="18" charset="0"/>
              </a:rPr>
              <a:t>the Father, Son and Holy Spirit,</a:t>
            </a:r>
          </a:p>
          <a:p>
            <a:r>
              <a:rPr lang="en-GB" sz="2800" dirty="0">
                <a:solidFill>
                  <a:schemeClr val="bg1"/>
                </a:solidFill>
                <a:ea typeface="Times New Roman" panose="02020603050405020304" pitchFamily="18" charset="0"/>
              </a:rPr>
              <a:t>Be among us and remain with us always</a:t>
            </a:r>
          </a:p>
          <a:p>
            <a:r>
              <a:rPr lang="en-GB" sz="2800" b="1" i="1" dirty="0">
                <a:solidFill>
                  <a:schemeClr val="bg1"/>
                </a:solidFill>
                <a:ea typeface="Times New Roman" panose="02020603050405020304" pitchFamily="18" charset="0"/>
              </a:rPr>
              <a:t>All</a:t>
            </a:r>
            <a:r>
              <a:rPr lang="en-GB" sz="2800" b="1" dirty="0">
                <a:solidFill>
                  <a:srgbClr val="FFFF00"/>
                </a:solidFill>
                <a:ea typeface="Times New Roman" panose="02020603050405020304" pitchFamily="18" charset="0"/>
              </a:rPr>
              <a:t> - Amen.</a:t>
            </a:r>
            <a:endParaRPr lang="en-GB" sz="2800" dirty="0">
              <a:solidFill>
                <a:srgbClr val="FFFF00"/>
              </a:solidFill>
              <a:effectLst/>
              <a:ea typeface="Times New Roman" panose="02020603050405020304" pitchFamily="18" charset="0"/>
            </a:endParaRPr>
          </a:p>
        </p:txBody>
      </p:sp>
    </p:spTree>
    <p:extLst>
      <p:ext uri="{BB962C8B-B14F-4D97-AF65-F5344CB8AC3E}">
        <p14:creationId xmlns:p14="http://schemas.microsoft.com/office/powerpoint/2010/main" val="312635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A2D56F-F0AF-024C-811A-BFB33A727A2B}"/>
              </a:ext>
            </a:extLst>
          </p:cNvPr>
          <p:cNvSpPr txBox="1"/>
          <p:nvPr/>
        </p:nvSpPr>
        <p:spPr>
          <a:xfrm>
            <a:off x="6172201" y="274290"/>
            <a:ext cx="6259285" cy="6309420"/>
          </a:xfrm>
          <a:prstGeom prst="rect">
            <a:avLst/>
          </a:prstGeom>
          <a:noFill/>
        </p:spPr>
        <p:txBody>
          <a:bodyPr wrap="square" rtlCol="0">
            <a:spAutoFit/>
          </a:bodyPr>
          <a:lstStyle/>
          <a:p>
            <a:r>
              <a:rPr lang="en-GB" sz="4000" b="1" dirty="0">
                <a:solidFill>
                  <a:schemeClr val="bg1"/>
                </a:solidFill>
              </a:rPr>
              <a:t>Order of service</a:t>
            </a:r>
          </a:p>
          <a:p>
            <a:r>
              <a:rPr lang="en-GB" sz="2800" dirty="0">
                <a:solidFill>
                  <a:schemeClr val="bg1"/>
                </a:solidFill>
              </a:rPr>
              <a:t>Welcome</a:t>
            </a:r>
          </a:p>
          <a:p>
            <a:r>
              <a:rPr lang="en-GB" sz="2800" dirty="0">
                <a:solidFill>
                  <a:schemeClr val="bg1"/>
                </a:solidFill>
              </a:rPr>
              <a:t>Introduction</a:t>
            </a:r>
          </a:p>
          <a:p>
            <a:r>
              <a:rPr lang="en-GB" sz="2800" dirty="0">
                <a:solidFill>
                  <a:schemeClr val="bg1"/>
                </a:solidFill>
              </a:rPr>
              <a:t>Lighting the Advent Wreath</a:t>
            </a:r>
          </a:p>
          <a:p>
            <a:r>
              <a:rPr lang="en-GB" sz="2800" dirty="0">
                <a:solidFill>
                  <a:srgbClr val="FFFF00"/>
                </a:solidFill>
              </a:rPr>
              <a:t>Advent Carol </a:t>
            </a:r>
          </a:p>
          <a:p>
            <a:r>
              <a:rPr lang="en-GB" sz="2800" dirty="0">
                <a:solidFill>
                  <a:schemeClr val="bg1"/>
                </a:solidFill>
              </a:rPr>
              <a:t>The Collect</a:t>
            </a:r>
          </a:p>
          <a:p>
            <a:r>
              <a:rPr lang="en-GB" sz="2800" dirty="0">
                <a:solidFill>
                  <a:schemeClr val="bg1"/>
                </a:solidFill>
              </a:rPr>
              <a:t>Isaiah 64: 1 - 9 read by Gill Clark</a:t>
            </a:r>
          </a:p>
          <a:p>
            <a:r>
              <a:rPr lang="en-GB" sz="2800" dirty="0">
                <a:solidFill>
                  <a:schemeClr val="bg1"/>
                </a:solidFill>
              </a:rPr>
              <a:t>Mark 13: 24 – 37 read by Sylvie Pierce</a:t>
            </a:r>
          </a:p>
          <a:p>
            <a:r>
              <a:rPr lang="en-GB" sz="2800" dirty="0">
                <a:solidFill>
                  <a:srgbClr val="00B0F0"/>
                </a:solidFill>
              </a:rPr>
              <a:t>Address by Dr Ben Newton</a:t>
            </a:r>
          </a:p>
          <a:p>
            <a:r>
              <a:rPr lang="en-GB" sz="2800" dirty="0">
                <a:solidFill>
                  <a:srgbClr val="FF0000"/>
                </a:solidFill>
              </a:rPr>
              <a:t>Passing of the bread</a:t>
            </a:r>
          </a:p>
          <a:p>
            <a:r>
              <a:rPr lang="en-GB" sz="2800" dirty="0">
                <a:solidFill>
                  <a:schemeClr val="bg1"/>
                </a:solidFill>
              </a:rPr>
              <a:t>Prayers</a:t>
            </a:r>
          </a:p>
          <a:p>
            <a:r>
              <a:rPr lang="en-GB" sz="2800" dirty="0">
                <a:solidFill>
                  <a:schemeClr val="bg1"/>
                </a:solidFill>
              </a:rPr>
              <a:t>Closing exhortation</a:t>
            </a:r>
          </a:p>
          <a:p>
            <a:r>
              <a:rPr lang="en-GB" sz="2800" dirty="0">
                <a:solidFill>
                  <a:srgbClr val="FFFF00"/>
                </a:solidFill>
              </a:rPr>
              <a:t>Advent Carol  </a:t>
            </a:r>
          </a:p>
          <a:p>
            <a:r>
              <a:rPr lang="en-GB" sz="2800" dirty="0">
                <a:solidFill>
                  <a:schemeClr val="bg1"/>
                </a:solidFill>
              </a:rPr>
              <a:t>Dismissal with Blessing</a:t>
            </a:r>
          </a:p>
        </p:txBody>
      </p:sp>
      <p:pic>
        <p:nvPicPr>
          <p:cNvPr id="4" name="Picture 3">
            <a:extLst>
              <a:ext uri="{FF2B5EF4-FFF2-40B4-BE49-F238E27FC236}">
                <a16:creationId xmlns:a16="http://schemas.microsoft.com/office/drawing/2014/main" id="{92A71DE3-8A07-DE41-A666-B17E1AB066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1741" y="482599"/>
            <a:ext cx="4348844" cy="5798458"/>
          </a:xfrm>
          <a:prstGeom prst="rect">
            <a:avLst/>
          </a:prstGeom>
        </p:spPr>
      </p:pic>
    </p:spTree>
    <p:extLst>
      <p:ext uri="{BB962C8B-B14F-4D97-AF65-F5344CB8AC3E}">
        <p14:creationId xmlns:p14="http://schemas.microsoft.com/office/powerpoint/2010/main" val="3754409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713D0-0996-8044-BED7-B60953B6F5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324" y="558909"/>
            <a:ext cx="11369675" cy="6299089"/>
          </a:xfrm>
          <a:prstGeom prst="rect">
            <a:avLst/>
          </a:prstGeom>
        </p:spPr>
      </p:pic>
    </p:spTree>
    <p:extLst>
      <p:ext uri="{BB962C8B-B14F-4D97-AF65-F5344CB8AC3E}">
        <p14:creationId xmlns:p14="http://schemas.microsoft.com/office/powerpoint/2010/main" val="164537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146106-2A28-F149-B599-D9A0C8D616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1741" y="482599"/>
            <a:ext cx="4348844" cy="5798458"/>
          </a:xfrm>
          <a:prstGeom prst="rect">
            <a:avLst/>
          </a:prstGeom>
        </p:spPr>
      </p:pic>
      <p:sp>
        <p:nvSpPr>
          <p:cNvPr id="8" name="Rectangle 7">
            <a:extLst>
              <a:ext uri="{FF2B5EF4-FFF2-40B4-BE49-F238E27FC236}">
                <a16:creationId xmlns:a16="http://schemas.microsoft.com/office/drawing/2014/main" id="{22F2480F-4341-7E45-AD41-21CB59F37388}"/>
              </a:ext>
            </a:extLst>
          </p:cNvPr>
          <p:cNvSpPr/>
          <p:nvPr/>
        </p:nvSpPr>
        <p:spPr>
          <a:xfrm>
            <a:off x="6161316" y="25925"/>
            <a:ext cx="5148943" cy="6801862"/>
          </a:xfrm>
          <a:prstGeom prst="rect">
            <a:avLst/>
          </a:prstGeom>
        </p:spPr>
        <p:txBody>
          <a:bodyPr wrap="square">
            <a:spAutoFit/>
          </a:bodyPr>
          <a:lstStyle/>
          <a:p>
            <a:r>
              <a:rPr lang="en-US" sz="2800" dirty="0">
                <a:solidFill>
                  <a:schemeClr val="bg1"/>
                </a:solidFill>
                <a:ea typeface="MS Mincho" panose="02020609040205080304" pitchFamily="49" charset="-128"/>
                <a:cs typeface="Comic Sans MS" panose="030F0902030302020204" pitchFamily="66" charset="0"/>
              </a:rPr>
              <a:t>LIGHTING THE ADVENT WREATH</a:t>
            </a:r>
            <a:endParaRPr lang="en-GB" sz="2800" dirty="0">
              <a:solidFill>
                <a:schemeClr val="bg1"/>
              </a:solidFill>
              <a:ea typeface="MS Mincho" panose="02020609040205080304" pitchFamily="49" charset="-128"/>
              <a:cs typeface="Times New Roman" panose="02020603050405020304" pitchFamily="18" charset="0"/>
            </a:endParaRPr>
          </a:p>
          <a:p>
            <a:r>
              <a:rPr lang="en-US" sz="2800" dirty="0">
                <a:solidFill>
                  <a:schemeClr val="bg1"/>
                </a:solidFill>
                <a:ea typeface="MS Mincho" panose="02020609040205080304" pitchFamily="49" charset="-128"/>
                <a:cs typeface="Comic Sans MS" panose="030F0902030302020204" pitchFamily="66" charset="0"/>
              </a:rPr>
              <a:t> </a:t>
            </a:r>
            <a:endParaRPr lang="en-GB" sz="28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As the first candle is lit:</a:t>
            </a:r>
            <a:endParaRPr lang="en-GB" sz="20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 </a:t>
            </a:r>
            <a:endParaRPr lang="en-GB" sz="2000" dirty="0">
              <a:solidFill>
                <a:schemeClr val="bg1"/>
              </a:solidFill>
              <a:ea typeface="MS Mincho" panose="02020609040205080304" pitchFamily="49" charset="-128"/>
              <a:cs typeface="Times New Roman" panose="02020603050405020304" pitchFamily="18" charset="0"/>
            </a:endParaRPr>
          </a:p>
          <a:p>
            <a:r>
              <a:rPr lang="en-GB" sz="2000" dirty="0">
                <a:solidFill>
                  <a:schemeClr val="bg1"/>
                </a:solidFill>
                <a:ea typeface="MS Mincho" panose="02020609040205080304" pitchFamily="49" charset="-128"/>
                <a:cs typeface="Arial" panose="020B0604020202020204" pitchFamily="34" charset="0"/>
              </a:rPr>
              <a:t>The first candle is to remind us of the Advent hope that Christ will come again in glory at the end of time; and will come afresh into our hearts this Christmas.</a:t>
            </a:r>
            <a:endParaRPr lang="en-GB" sz="20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 </a:t>
            </a:r>
            <a:endParaRPr lang="en-GB" sz="2000" dirty="0">
              <a:solidFill>
                <a:schemeClr val="bg1"/>
              </a:solidFill>
              <a:ea typeface="MS Mincho" panose="02020609040205080304" pitchFamily="49" charset="-128"/>
              <a:cs typeface="Times New Roman" panose="02020603050405020304" pitchFamily="18" charset="0"/>
            </a:endParaRPr>
          </a:p>
          <a:p>
            <a:r>
              <a:rPr lang="en-GB" sz="2000" dirty="0">
                <a:solidFill>
                  <a:schemeClr val="bg1"/>
                </a:solidFill>
                <a:ea typeface="MS Mincho" panose="02020609040205080304" pitchFamily="49" charset="-128"/>
                <a:cs typeface="Arial" panose="020B0604020202020204" pitchFamily="34" charset="0"/>
              </a:rPr>
              <a:t>Now is the time to wake out of sleep: for now our salvation is nearer than when we first believed</a:t>
            </a:r>
            <a:endParaRPr lang="en-GB" sz="20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 </a:t>
            </a:r>
            <a:endParaRPr lang="en-GB" sz="20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We say together:</a:t>
            </a:r>
            <a:endParaRPr lang="en-GB" sz="20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 </a:t>
            </a:r>
            <a:endParaRPr lang="en-GB" sz="2000" dirty="0">
              <a:solidFill>
                <a:schemeClr val="bg1"/>
              </a:solidFill>
              <a:ea typeface="MS Mincho" panose="02020609040205080304" pitchFamily="49" charset="-128"/>
              <a:cs typeface="Times New Roman" panose="02020603050405020304" pitchFamily="18" charset="0"/>
            </a:endParaRPr>
          </a:p>
          <a:p>
            <a:r>
              <a:rPr lang="en-GB" sz="2000" b="1" dirty="0">
                <a:solidFill>
                  <a:srgbClr val="FFFF00"/>
                </a:solidFill>
                <a:ea typeface="MS Mincho" panose="02020609040205080304" pitchFamily="49" charset="-128"/>
                <a:cs typeface="Arial" panose="020B0604020202020204" pitchFamily="34" charset="0"/>
              </a:rPr>
              <a:t>God as you came to those who have gone before us so you come to us now in Jesus.  Help us to recognise your presence in our neighbours and to care as well for them as we do for ourselves.</a:t>
            </a:r>
            <a:endParaRPr lang="en-GB" sz="2000" b="1" dirty="0">
              <a:solidFill>
                <a:srgbClr val="FFFF00"/>
              </a:solidFill>
              <a:ea typeface="MS Mincho" panose="02020609040205080304" pitchFamily="49" charset="-128"/>
              <a:cs typeface="Times New Roman" panose="02020603050405020304" pitchFamily="18" charset="0"/>
            </a:endParaRPr>
          </a:p>
          <a:p>
            <a:r>
              <a:rPr lang="en-GB" sz="2000" b="1" dirty="0">
                <a:solidFill>
                  <a:srgbClr val="FFFF00"/>
                </a:solidFill>
                <a:ea typeface="MS Mincho" panose="02020609040205080304" pitchFamily="49" charset="-128"/>
                <a:cs typeface="Arial" panose="020B0604020202020204" pitchFamily="34" charset="0"/>
              </a:rPr>
              <a:t>Amen</a:t>
            </a:r>
            <a:endParaRPr lang="en-GB" sz="2000" b="1" dirty="0">
              <a:solidFill>
                <a:srgbClr val="FFFF00"/>
              </a:solidFill>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0098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CCC82A-C838-D74B-ABED-1AA5A5013BCC}"/>
              </a:ext>
            </a:extLst>
          </p:cNvPr>
          <p:cNvSpPr/>
          <p:nvPr/>
        </p:nvSpPr>
        <p:spPr>
          <a:xfrm>
            <a:off x="6161316" y="69469"/>
            <a:ext cx="5148943" cy="6801862"/>
          </a:xfrm>
          <a:prstGeom prst="rect">
            <a:avLst/>
          </a:prstGeom>
        </p:spPr>
        <p:txBody>
          <a:bodyPr wrap="square">
            <a:spAutoFit/>
          </a:bodyPr>
          <a:lstStyle/>
          <a:p>
            <a:r>
              <a:rPr lang="en-US" sz="2800" dirty="0">
                <a:solidFill>
                  <a:schemeClr val="bg1"/>
                </a:solidFill>
                <a:ea typeface="MS Mincho" panose="02020609040205080304" pitchFamily="49" charset="-128"/>
                <a:cs typeface="Comic Sans MS" panose="030F0902030302020204" pitchFamily="66" charset="0"/>
              </a:rPr>
              <a:t>LIGHTING THE ADVENT WREATH</a:t>
            </a:r>
            <a:endParaRPr lang="en-GB" sz="2800" dirty="0">
              <a:solidFill>
                <a:schemeClr val="bg1"/>
              </a:solidFill>
              <a:ea typeface="MS Mincho" panose="02020609040205080304" pitchFamily="49" charset="-128"/>
              <a:cs typeface="Times New Roman" panose="02020603050405020304" pitchFamily="18" charset="0"/>
            </a:endParaRPr>
          </a:p>
          <a:p>
            <a:r>
              <a:rPr lang="en-US" sz="2800" dirty="0">
                <a:solidFill>
                  <a:schemeClr val="bg1"/>
                </a:solidFill>
                <a:ea typeface="MS Mincho" panose="02020609040205080304" pitchFamily="49" charset="-128"/>
                <a:cs typeface="Comic Sans MS" panose="030F0902030302020204" pitchFamily="66" charset="0"/>
              </a:rPr>
              <a:t> </a:t>
            </a:r>
            <a:endParaRPr lang="en-GB" sz="28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As the first candle is lit:</a:t>
            </a:r>
            <a:endParaRPr lang="en-GB" sz="20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 </a:t>
            </a:r>
            <a:endParaRPr lang="en-GB" sz="2000" dirty="0">
              <a:solidFill>
                <a:schemeClr val="bg1"/>
              </a:solidFill>
              <a:ea typeface="MS Mincho" panose="02020609040205080304" pitchFamily="49" charset="-128"/>
              <a:cs typeface="Times New Roman" panose="02020603050405020304" pitchFamily="18" charset="0"/>
            </a:endParaRPr>
          </a:p>
          <a:p>
            <a:r>
              <a:rPr lang="en-GB" sz="2000" dirty="0">
                <a:solidFill>
                  <a:schemeClr val="bg1"/>
                </a:solidFill>
                <a:ea typeface="MS Mincho" panose="02020609040205080304" pitchFamily="49" charset="-128"/>
                <a:cs typeface="Arial" panose="020B0604020202020204" pitchFamily="34" charset="0"/>
              </a:rPr>
              <a:t>The first candle is to remind us of the Advent hope that Christ will come again in glory at the end of time; and will come afresh into our hearts this Christmas.</a:t>
            </a:r>
            <a:endParaRPr lang="en-GB" sz="20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 </a:t>
            </a:r>
            <a:endParaRPr lang="en-GB" sz="2000" dirty="0">
              <a:solidFill>
                <a:schemeClr val="bg1"/>
              </a:solidFill>
              <a:ea typeface="MS Mincho" panose="02020609040205080304" pitchFamily="49" charset="-128"/>
              <a:cs typeface="Times New Roman" panose="02020603050405020304" pitchFamily="18" charset="0"/>
            </a:endParaRPr>
          </a:p>
          <a:p>
            <a:r>
              <a:rPr lang="en-GB" sz="2000" dirty="0">
                <a:solidFill>
                  <a:schemeClr val="bg1"/>
                </a:solidFill>
                <a:ea typeface="MS Mincho" panose="02020609040205080304" pitchFamily="49" charset="-128"/>
                <a:cs typeface="Arial" panose="020B0604020202020204" pitchFamily="34" charset="0"/>
              </a:rPr>
              <a:t>Now is the time to wake out of sleep: for now our salvation is nearer than when we first believed</a:t>
            </a:r>
            <a:endParaRPr lang="en-GB" sz="20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 </a:t>
            </a:r>
            <a:endParaRPr lang="en-GB" sz="20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We say together:</a:t>
            </a:r>
            <a:endParaRPr lang="en-GB" sz="2000" dirty="0">
              <a:solidFill>
                <a:schemeClr val="bg1"/>
              </a:solidFill>
              <a:ea typeface="MS Mincho" panose="02020609040205080304" pitchFamily="49" charset="-128"/>
              <a:cs typeface="Times New Roman" panose="02020603050405020304" pitchFamily="18" charset="0"/>
            </a:endParaRPr>
          </a:p>
          <a:p>
            <a:r>
              <a:rPr lang="en-GB" sz="2000" i="1" dirty="0">
                <a:solidFill>
                  <a:schemeClr val="bg1"/>
                </a:solidFill>
                <a:ea typeface="MS Mincho" panose="02020609040205080304" pitchFamily="49" charset="-128"/>
                <a:cs typeface="Arial" panose="020B0604020202020204" pitchFamily="34" charset="0"/>
              </a:rPr>
              <a:t> </a:t>
            </a:r>
            <a:endParaRPr lang="en-GB" sz="2000" dirty="0">
              <a:solidFill>
                <a:schemeClr val="bg1"/>
              </a:solidFill>
              <a:ea typeface="MS Mincho" panose="02020609040205080304" pitchFamily="49" charset="-128"/>
              <a:cs typeface="Times New Roman" panose="02020603050405020304" pitchFamily="18" charset="0"/>
            </a:endParaRPr>
          </a:p>
          <a:p>
            <a:r>
              <a:rPr lang="en-GB" sz="2000" b="1" dirty="0">
                <a:solidFill>
                  <a:srgbClr val="FFFF00"/>
                </a:solidFill>
                <a:ea typeface="MS Mincho" panose="02020609040205080304" pitchFamily="49" charset="-128"/>
                <a:cs typeface="Arial" panose="020B0604020202020204" pitchFamily="34" charset="0"/>
              </a:rPr>
              <a:t>God as you came to those who have gone before us so you come to us now in Jesus.  Help us to recognise your presence in our neighbours and to care as well for them as we do for ourselves.</a:t>
            </a:r>
            <a:endParaRPr lang="en-GB" sz="2000" b="1" dirty="0">
              <a:solidFill>
                <a:srgbClr val="FFFF00"/>
              </a:solidFill>
              <a:ea typeface="MS Mincho" panose="02020609040205080304" pitchFamily="49" charset="-128"/>
              <a:cs typeface="Times New Roman" panose="02020603050405020304" pitchFamily="18" charset="0"/>
            </a:endParaRPr>
          </a:p>
          <a:p>
            <a:r>
              <a:rPr lang="en-GB" sz="2000" b="1" dirty="0">
                <a:solidFill>
                  <a:srgbClr val="FFFF00"/>
                </a:solidFill>
                <a:ea typeface="MS Mincho" panose="02020609040205080304" pitchFamily="49" charset="-128"/>
                <a:cs typeface="Arial" panose="020B0604020202020204" pitchFamily="34" charset="0"/>
              </a:rPr>
              <a:t>Amen</a:t>
            </a:r>
            <a:endParaRPr lang="en-GB" sz="2000" b="1" dirty="0">
              <a:solidFill>
                <a:srgbClr val="FFFF00"/>
              </a:solidFill>
              <a:ea typeface="MS Mincho" panose="02020609040205080304" pitchFamily="49" charset="-128"/>
              <a:cs typeface="Times New Roman" panose="02020603050405020304" pitchFamily="18" charset="0"/>
            </a:endParaRPr>
          </a:p>
        </p:txBody>
      </p:sp>
      <p:pic>
        <p:nvPicPr>
          <p:cNvPr id="4" name="Picture 3">
            <a:extLst>
              <a:ext uri="{FF2B5EF4-FFF2-40B4-BE49-F238E27FC236}">
                <a16:creationId xmlns:a16="http://schemas.microsoft.com/office/drawing/2014/main" id="{C2AAFE62-22AD-5D4C-95CE-34A3C8438A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1741" y="482599"/>
            <a:ext cx="4348844" cy="5798458"/>
          </a:xfrm>
          <a:prstGeom prst="rect">
            <a:avLst/>
          </a:prstGeom>
        </p:spPr>
      </p:pic>
    </p:spTree>
    <p:extLst>
      <p:ext uri="{BB962C8B-B14F-4D97-AF65-F5344CB8AC3E}">
        <p14:creationId xmlns:p14="http://schemas.microsoft.com/office/powerpoint/2010/main" val="222262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E3E129-8960-3F49-9074-640C0FF44845}"/>
              </a:ext>
            </a:extLst>
          </p:cNvPr>
          <p:cNvSpPr txBox="1"/>
          <p:nvPr/>
        </p:nvSpPr>
        <p:spPr>
          <a:xfrm>
            <a:off x="751115" y="141514"/>
            <a:ext cx="7619999" cy="6186309"/>
          </a:xfrm>
          <a:prstGeom prst="rect">
            <a:avLst/>
          </a:prstGeom>
          <a:noFill/>
        </p:spPr>
        <p:txBody>
          <a:bodyPr wrap="square" rtlCol="0">
            <a:spAutoFit/>
          </a:bodyPr>
          <a:lstStyle/>
          <a:p>
            <a:r>
              <a:rPr lang="en-GB" sz="2800" b="1" dirty="0">
                <a:solidFill>
                  <a:srgbClr val="FFFF00"/>
                </a:solidFill>
              </a:rPr>
              <a:t>ADVENT CAROL </a:t>
            </a:r>
            <a:endParaRPr lang="en-GB" sz="2800" dirty="0">
              <a:solidFill>
                <a:srgbClr val="FFFF00"/>
              </a:solidFill>
            </a:endParaRPr>
          </a:p>
          <a:p>
            <a:r>
              <a:rPr lang="en-GB" sz="2000" dirty="0">
                <a:solidFill>
                  <a:schemeClr val="bg1"/>
                </a:solidFill>
              </a:rPr>
              <a:t> </a:t>
            </a:r>
          </a:p>
          <a:p>
            <a:r>
              <a:rPr lang="en-GB" sz="2800" b="1" dirty="0">
                <a:solidFill>
                  <a:schemeClr val="bg1"/>
                </a:solidFill>
              </a:rPr>
              <a:t>O come, O come Emmanuel</a:t>
            </a:r>
            <a:endParaRPr lang="en-GB" sz="2800" dirty="0">
              <a:solidFill>
                <a:schemeClr val="bg1"/>
              </a:solidFill>
            </a:endParaRPr>
          </a:p>
          <a:p>
            <a:r>
              <a:rPr lang="en-GB" sz="2000" i="1" dirty="0">
                <a:solidFill>
                  <a:schemeClr val="bg1"/>
                </a:solidFill>
              </a:rPr>
              <a:t>sung by St Martin’s Voices</a:t>
            </a:r>
            <a:endParaRPr lang="en-GB" sz="2000" dirty="0">
              <a:solidFill>
                <a:schemeClr val="bg1"/>
              </a:solidFill>
            </a:endParaRPr>
          </a:p>
          <a:p>
            <a:r>
              <a:rPr lang="en-GB" sz="2000" dirty="0">
                <a:solidFill>
                  <a:schemeClr val="bg1"/>
                </a:solidFill>
              </a:rPr>
              <a:t> </a:t>
            </a:r>
          </a:p>
          <a:p>
            <a:r>
              <a:rPr lang="en-GB" sz="2000" dirty="0">
                <a:solidFill>
                  <a:schemeClr val="bg1"/>
                </a:solidFill>
              </a:rPr>
              <a:t>1	O come, O come Emmanuel,</a:t>
            </a:r>
            <a:br>
              <a:rPr lang="en-GB" sz="2000" dirty="0">
                <a:solidFill>
                  <a:schemeClr val="bg1"/>
                </a:solidFill>
              </a:rPr>
            </a:br>
            <a:r>
              <a:rPr lang="en-GB" sz="2000" dirty="0">
                <a:solidFill>
                  <a:schemeClr val="bg1"/>
                </a:solidFill>
              </a:rPr>
              <a:t>	redeem thy captive Israel,</a:t>
            </a:r>
            <a:br>
              <a:rPr lang="en-GB" sz="2000" dirty="0">
                <a:solidFill>
                  <a:schemeClr val="bg1"/>
                </a:solidFill>
              </a:rPr>
            </a:br>
            <a:r>
              <a:rPr lang="en-GB" sz="2000" dirty="0">
                <a:solidFill>
                  <a:schemeClr val="bg1"/>
                </a:solidFill>
              </a:rPr>
              <a:t>	that into exile drear is gone,</a:t>
            </a:r>
            <a:br>
              <a:rPr lang="en-GB" sz="2000" dirty="0">
                <a:solidFill>
                  <a:schemeClr val="bg1"/>
                </a:solidFill>
              </a:rPr>
            </a:br>
            <a:r>
              <a:rPr lang="en-GB" sz="2000" dirty="0">
                <a:solidFill>
                  <a:schemeClr val="bg1"/>
                </a:solidFill>
              </a:rPr>
              <a:t>	far from the face of God’s dear son. </a:t>
            </a:r>
            <a:br>
              <a:rPr lang="en-GB" sz="2000" dirty="0">
                <a:solidFill>
                  <a:schemeClr val="bg1"/>
                </a:solidFill>
              </a:rPr>
            </a:br>
            <a:r>
              <a:rPr lang="en-GB" sz="2000" dirty="0">
                <a:solidFill>
                  <a:schemeClr val="bg1"/>
                </a:solidFill>
              </a:rPr>
              <a:t>	</a:t>
            </a:r>
            <a:r>
              <a:rPr lang="en-GB" sz="2000" i="1" dirty="0">
                <a:solidFill>
                  <a:schemeClr val="bg1"/>
                </a:solidFill>
              </a:rPr>
              <a:t>Rejoice! Rejoice! Emmanuel </a:t>
            </a:r>
            <a:br>
              <a:rPr lang="en-GB" sz="2000" dirty="0">
                <a:solidFill>
                  <a:schemeClr val="bg1"/>
                </a:solidFill>
              </a:rPr>
            </a:br>
            <a:r>
              <a:rPr lang="en-GB" sz="2000" dirty="0">
                <a:solidFill>
                  <a:schemeClr val="bg1"/>
                </a:solidFill>
              </a:rPr>
              <a:t>	</a:t>
            </a:r>
            <a:r>
              <a:rPr lang="en-GB" sz="2000" i="1" dirty="0">
                <a:solidFill>
                  <a:schemeClr val="bg1"/>
                </a:solidFill>
              </a:rPr>
              <a:t>shall come to thee, O Israel. </a:t>
            </a:r>
            <a:br>
              <a:rPr lang="en-GB" sz="2000" dirty="0">
                <a:solidFill>
                  <a:schemeClr val="bg1"/>
                </a:solidFill>
              </a:rPr>
            </a:br>
            <a:br>
              <a:rPr lang="en-GB" sz="2000" dirty="0">
                <a:solidFill>
                  <a:schemeClr val="bg1"/>
                </a:solidFill>
              </a:rPr>
            </a:br>
            <a:r>
              <a:rPr lang="en-GB" sz="2000" dirty="0">
                <a:solidFill>
                  <a:schemeClr val="bg1"/>
                </a:solidFill>
              </a:rPr>
              <a:t>2	O come, thou branch of Jesse, draw</a:t>
            </a:r>
            <a:br>
              <a:rPr lang="en-GB" sz="2000" dirty="0">
                <a:solidFill>
                  <a:schemeClr val="bg1"/>
                </a:solidFill>
              </a:rPr>
            </a:br>
            <a:r>
              <a:rPr lang="en-GB" sz="2000" dirty="0">
                <a:solidFill>
                  <a:schemeClr val="bg1"/>
                </a:solidFill>
              </a:rPr>
              <a:t>	the quarry from the lion's claw;</a:t>
            </a:r>
          </a:p>
          <a:p>
            <a:r>
              <a:rPr lang="en-GB" sz="2000" dirty="0">
                <a:solidFill>
                  <a:schemeClr val="bg1"/>
                </a:solidFill>
              </a:rPr>
              <a:t>	from the dread caverns of the grave,</a:t>
            </a:r>
          </a:p>
          <a:p>
            <a:r>
              <a:rPr lang="en-GB" sz="2000" dirty="0">
                <a:solidFill>
                  <a:schemeClr val="bg1"/>
                </a:solidFill>
              </a:rPr>
              <a:t>	from nether hell, thy people save.</a:t>
            </a:r>
            <a:br>
              <a:rPr lang="en-GB" sz="2000" dirty="0">
                <a:solidFill>
                  <a:schemeClr val="bg1"/>
                </a:solidFill>
              </a:rPr>
            </a:br>
            <a:r>
              <a:rPr lang="en-GB" sz="2000" dirty="0">
                <a:solidFill>
                  <a:schemeClr val="bg1"/>
                </a:solidFill>
              </a:rPr>
              <a:t>	</a:t>
            </a:r>
            <a:r>
              <a:rPr lang="en-GB" sz="2000" i="1" dirty="0">
                <a:solidFill>
                  <a:schemeClr val="bg1"/>
                </a:solidFill>
              </a:rPr>
              <a:t>Refrain </a:t>
            </a:r>
            <a:br>
              <a:rPr lang="en-GB" sz="2000" dirty="0">
                <a:solidFill>
                  <a:schemeClr val="bg1"/>
                </a:solidFill>
              </a:rPr>
            </a:br>
            <a:br>
              <a:rPr lang="en-GB" sz="2000" dirty="0">
                <a:solidFill>
                  <a:schemeClr val="bg1"/>
                </a:solidFill>
              </a:rPr>
            </a:br>
            <a:endParaRPr lang="en-GB" sz="2000" dirty="0">
              <a:solidFill>
                <a:schemeClr val="bg1"/>
              </a:solidFill>
            </a:endParaRPr>
          </a:p>
        </p:txBody>
      </p:sp>
      <p:sp>
        <p:nvSpPr>
          <p:cNvPr id="3" name="TextBox 2">
            <a:extLst>
              <a:ext uri="{FF2B5EF4-FFF2-40B4-BE49-F238E27FC236}">
                <a16:creationId xmlns:a16="http://schemas.microsoft.com/office/drawing/2014/main" id="{0047FF58-DFBD-2D4D-8009-3D7E04D9D4D1}"/>
              </a:ext>
            </a:extLst>
          </p:cNvPr>
          <p:cNvSpPr txBox="1"/>
          <p:nvPr/>
        </p:nvSpPr>
        <p:spPr>
          <a:xfrm>
            <a:off x="6096000" y="302359"/>
            <a:ext cx="7619999" cy="6555641"/>
          </a:xfrm>
          <a:prstGeom prst="rect">
            <a:avLst/>
          </a:prstGeom>
          <a:noFill/>
        </p:spPr>
        <p:txBody>
          <a:bodyPr wrap="square" rtlCol="0">
            <a:spAutoFit/>
          </a:bodyPr>
          <a:lstStyle/>
          <a:p>
            <a:br>
              <a:rPr lang="en-GB" sz="2000" dirty="0">
                <a:solidFill>
                  <a:schemeClr val="bg1"/>
                </a:solidFill>
              </a:rPr>
            </a:br>
            <a:r>
              <a:rPr lang="en-GB" sz="2000" dirty="0">
                <a:solidFill>
                  <a:schemeClr val="bg1"/>
                </a:solidFill>
              </a:rPr>
              <a:t>3	O come, O come, thou Dayspring bright.</a:t>
            </a:r>
          </a:p>
          <a:p>
            <a:r>
              <a:rPr lang="en-GB" sz="2000" dirty="0">
                <a:solidFill>
                  <a:schemeClr val="bg1"/>
                </a:solidFill>
              </a:rPr>
              <a:t>	Pour on our souls thy healing light;</a:t>
            </a:r>
          </a:p>
          <a:p>
            <a:r>
              <a:rPr lang="en-GB" sz="2000" dirty="0">
                <a:solidFill>
                  <a:schemeClr val="bg1"/>
                </a:solidFill>
              </a:rPr>
              <a:t>	dispel the long night's lingering gloom,</a:t>
            </a:r>
          </a:p>
          <a:p>
            <a:r>
              <a:rPr lang="en-GB" sz="2000" dirty="0">
                <a:solidFill>
                  <a:schemeClr val="bg1"/>
                </a:solidFill>
              </a:rPr>
              <a:t>	and pierce the shadows of the tomb.</a:t>
            </a:r>
          </a:p>
          <a:p>
            <a:r>
              <a:rPr lang="en-GB" sz="2000" i="1" dirty="0">
                <a:solidFill>
                  <a:schemeClr val="bg1"/>
                </a:solidFill>
              </a:rPr>
              <a:t>	Refrain</a:t>
            </a:r>
            <a:br>
              <a:rPr lang="en-GB" sz="2000" dirty="0">
                <a:solidFill>
                  <a:schemeClr val="bg1"/>
                </a:solidFill>
              </a:rPr>
            </a:br>
            <a:br>
              <a:rPr lang="en-GB" sz="2000" dirty="0">
                <a:solidFill>
                  <a:schemeClr val="bg1"/>
                </a:solidFill>
              </a:rPr>
            </a:br>
            <a:r>
              <a:rPr lang="en-GB" sz="2000" dirty="0">
                <a:solidFill>
                  <a:schemeClr val="bg1"/>
                </a:solidFill>
              </a:rPr>
              <a:t>4	O Come, thou Lord of David’s Key.</a:t>
            </a:r>
          </a:p>
          <a:p>
            <a:r>
              <a:rPr lang="en-GB" sz="2000" dirty="0">
                <a:solidFill>
                  <a:schemeClr val="bg1"/>
                </a:solidFill>
              </a:rPr>
              <a:t>	The royal door fling wide and free;</a:t>
            </a:r>
          </a:p>
          <a:p>
            <a:r>
              <a:rPr lang="en-GB" sz="2000" dirty="0">
                <a:solidFill>
                  <a:schemeClr val="bg1"/>
                </a:solidFill>
              </a:rPr>
              <a:t>	safeguard for us the heavenward road,</a:t>
            </a:r>
          </a:p>
          <a:p>
            <a:r>
              <a:rPr lang="en-GB" sz="2000" dirty="0">
                <a:solidFill>
                  <a:schemeClr val="bg1"/>
                </a:solidFill>
              </a:rPr>
              <a:t>	and bar the way to death's abode.</a:t>
            </a:r>
          </a:p>
          <a:p>
            <a:r>
              <a:rPr lang="en-GB" sz="2000" i="1" dirty="0">
                <a:solidFill>
                  <a:schemeClr val="bg1"/>
                </a:solidFill>
              </a:rPr>
              <a:t>	Refrain</a:t>
            </a:r>
            <a:br>
              <a:rPr lang="en-GB" sz="2000" dirty="0">
                <a:solidFill>
                  <a:schemeClr val="bg1"/>
                </a:solidFill>
              </a:rPr>
            </a:br>
            <a:br>
              <a:rPr lang="en-GB" sz="2000" dirty="0">
                <a:solidFill>
                  <a:schemeClr val="bg1"/>
                </a:solidFill>
              </a:rPr>
            </a:br>
            <a:r>
              <a:rPr lang="en-GB" sz="2000" dirty="0">
                <a:solidFill>
                  <a:schemeClr val="bg1"/>
                </a:solidFill>
              </a:rPr>
              <a:t>5	O come, O come, Adonai,</a:t>
            </a:r>
          </a:p>
          <a:p>
            <a:r>
              <a:rPr lang="en-GB" sz="2000" dirty="0">
                <a:solidFill>
                  <a:schemeClr val="bg1"/>
                </a:solidFill>
              </a:rPr>
              <a:t>	who in thy glorious majesty</a:t>
            </a:r>
          </a:p>
          <a:p>
            <a:r>
              <a:rPr lang="en-GB" sz="2000" dirty="0">
                <a:solidFill>
                  <a:schemeClr val="bg1"/>
                </a:solidFill>
              </a:rPr>
              <a:t>	from that high mountain clothed in awe,</a:t>
            </a:r>
          </a:p>
          <a:p>
            <a:r>
              <a:rPr lang="en-GB" sz="2000" dirty="0">
                <a:solidFill>
                  <a:schemeClr val="bg1"/>
                </a:solidFill>
              </a:rPr>
              <a:t>	</a:t>
            </a:r>
            <a:r>
              <a:rPr lang="en-GB" sz="2000" dirty="0" err="1">
                <a:solidFill>
                  <a:schemeClr val="bg1"/>
                </a:solidFill>
              </a:rPr>
              <a:t>gavest</a:t>
            </a:r>
            <a:r>
              <a:rPr lang="en-GB" sz="2000" dirty="0">
                <a:solidFill>
                  <a:schemeClr val="bg1"/>
                </a:solidFill>
              </a:rPr>
              <a:t> thy folk the elder Law.</a:t>
            </a:r>
          </a:p>
          <a:p>
            <a:r>
              <a:rPr lang="en-GB" sz="2000" i="1" dirty="0">
                <a:solidFill>
                  <a:schemeClr val="bg1"/>
                </a:solidFill>
              </a:rPr>
              <a:t>	Refrain</a:t>
            </a:r>
            <a:endParaRPr lang="en-GB" sz="2000" dirty="0">
              <a:solidFill>
                <a:schemeClr val="bg1"/>
              </a:solidFill>
            </a:endParaRPr>
          </a:p>
          <a:p>
            <a:r>
              <a:rPr lang="en-GB" sz="2000" i="1" dirty="0">
                <a:solidFill>
                  <a:schemeClr val="bg1"/>
                </a:solidFill>
              </a:rPr>
              <a:t> </a:t>
            </a:r>
            <a:endParaRPr lang="en-GB" sz="2000" dirty="0">
              <a:solidFill>
                <a:schemeClr val="bg1"/>
              </a:solidFill>
            </a:endParaRPr>
          </a:p>
          <a:p>
            <a:r>
              <a:rPr lang="en-GB" sz="2000" i="1" dirty="0">
                <a:solidFill>
                  <a:schemeClr val="bg1"/>
                </a:solidFill>
              </a:rPr>
              <a:t>Latin 13th century, translated by T. A. Lacey (1853-1931)</a:t>
            </a:r>
            <a:endParaRPr lang="en-GB" sz="2000" dirty="0">
              <a:solidFill>
                <a:schemeClr val="bg1"/>
              </a:solidFill>
            </a:endParaRPr>
          </a:p>
          <a:p>
            <a:r>
              <a:rPr lang="en-GB" sz="2000" i="1" dirty="0">
                <a:solidFill>
                  <a:schemeClr val="bg1"/>
                </a:solidFill>
              </a:rPr>
              <a:t>© Oxford University Press</a:t>
            </a:r>
            <a:endParaRPr lang="en-GB" sz="2000" dirty="0">
              <a:solidFill>
                <a:schemeClr val="bg1"/>
              </a:solidFill>
            </a:endParaRPr>
          </a:p>
        </p:txBody>
      </p:sp>
    </p:spTree>
    <p:extLst>
      <p:ext uri="{BB962C8B-B14F-4D97-AF65-F5344CB8AC3E}">
        <p14:creationId xmlns:p14="http://schemas.microsoft.com/office/powerpoint/2010/main" val="397727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96E7D-D0C9-9B43-A6F5-DD1AF74AC28D}"/>
              </a:ext>
            </a:extLst>
          </p:cNvPr>
          <p:cNvSpPr/>
          <p:nvPr/>
        </p:nvSpPr>
        <p:spPr>
          <a:xfrm>
            <a:off x="638827" y="87682"/>
            <a:ext cx="11361107" cy="954107"/>
          </a:xfrm>
          <a:prstGeom prst="rect">
            <a:avLst/>
          </a:prstGeom>
        </p:spPr>
        <p:txBody>
          <a:bodyPr wrap="square">
            <a:spAutoFit/>
          </a:bodyPr>
          <a:lstStyle/>
          <a:p>
            <a:pPr marR="776605" algn="r"/>
            <a:br>
              <a:rPr lang="en-GB"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E742E1B-97B3-8849-8489-D854864E6486}"/>
              </a:ext>
            </a:extLst>
          </p:cNvPr>
          <p:cNvSpPr/>
          <p:nvPr/>
        </p:nvSpPr>
        <p:spPr>
          <a:xfrm>
            <a:off x="1621971" y="718457"/>
            <a:ext cx="9089572" cy="4985980"/>
          </a:xfrm>
          <a:prstGeom prst="rect">
            <a:avLst/>
          </a:prstGeom>
        </p:spPr>
        <p:txBody>
          <a:bodyPr wrap="square">
            <a:spAutoFit/>
          </a:bodyPr>
          <a:lstStyle/>
          <a:p>
            <a:pPr algn="r">
              <a:tabLst>
                <a:tab pos="171450" algn="l"/>
                <a:tab pos="571500" algn="l"/>
                <a:tab pos="5486400" algn="r"/>
              </a:tabLst>
            </a:pPr>
            <a:r>
              <a:rPr lang="en-GB" sz="2800" b="1" dirty="0">
                <a:solidFill>
                  <a:schemeClr val="bg1"/>
                </a:solidFill>
                <a:ea typeface="MS Mincho" panose="02020609040205080304" pitchFamily="49" charset="-128"/>
                <a:cs typeface="Times New Roman" panose="02020603050405020304" pitchFamily="18" charset="0"/>
              </a:rPr>
              <a:t>THE COLLECT</a:t>
            </a:r>
          </a:p>
          <a:p>
            <a:pPr>
              <a:tabLst>
                <a:tab pos="171450" algn="l"/>
                <a:tab pos="571500" algn="l"/>
                <a:tab pos="5486400" algn="r"/>
              </a:tabLst>
            </a:pPr>
            <a:r>
              <a:rPr lang="en-GB" dirty="0">
                <a:solidFill>
                  <a:schemeClr val="bg1"/>
                </a:solidFill>
                <a:ea typeface="MS Mincho" panose="02020609040205080304" pitchFamily="49" charset="-128"/>
                <a:cs typeface="Times New Roman" panose="02020603050405020304" pitchFamily="18" charset="0"/>
              </a:rPr>
              <a:t> </a:t>
            </a:r>
            <a:endParaRPr lang="en-GB" sz="1600" dirty="0">
              <a:solidFill>
                <a:schemeClr val="bg1"/>
              </a:solidFill>
              <a:ea typeface="MS Mincho" panose="02020609040205080304" pitchFamily="49" charset="-128"/>
              <a:cs typeface="Times New Roman" panose="02020603050405020304" pitchFamily="18" charset="0"/>
            </a:endParaRPr>
          </a:p>
          <a:p>
            <a:endParaRPr lang="en-US" sz="2000" dirty="0">
              <a:solidFill>
                <a:schemeClr val="bg1"/>
              </a:solidFill>
              <a:ea typeface="MS Mincho" panose="02020609040205080304" pitchFamily="49" charset="-128"/>
              <a:cs typeface="Times New Roman" panose="02020603050405020304" pitchFamily="18" charset="0"/>
            </a:endParaRPr>
          </a:p>
          <a:p>
            <a:r>
              <a:rPr lang="en-US" sz="2400" b="1" dirty="0">
                <a:solidFill>
                  <a:srgbClr val="FFFF00"/>
                </a:solidFill>
                <a:ea typeface="MS Mincho" panose="02020609040205080304" pitchFamily="49" charset="-128"/>
                <a:cs typeface="Times New Roman" panose="02020603050405020304" pitchFamily="18" charset="0"/>
              </a:rPr>
              <a:t>Almighty God,</a:t>
            </a:r>
            <a:endParaRPr lang="en-GB" sz="2400" b="1" dirty="0">
              <a:solidFill>
                <a:srgbClr val="FFFF00"/>
              </a:solidFill>
              <a:ea typeface="MS Mincho" panose="02020609040205080304" pitchFamily="49" charset="-128"/>
              <a:cs typeface="Times New Roman" panose="02020603050405020304" pitchFamily="18" charset="0"/>
            </a:endParaRPr>
          </a:p>
          <a:p>
            <a:r>
              <a:rPr lang="en-US" sz="2400" b="1" dirty="0">
                <a:solidFill>
                  <a:srgbClr val="FFFF00"/>
                </a:solidFill>
                <a:ea typeface="MS Mincho" panose="02020609040205080304" pitchFamily="49" charset="-128"/>
                <a:cs typeface="Times New Roman" panose="02020603050405020304" pitchFamily="18" charset="0"/>
              </a:rPr>
              <a:t>give us grace to cast away the works of darkness</a:t>
            </a:r>
            <a:endParaRPr lang="en-GB" sz="2400" b="1" dirty="0">
              <a:solidFill>
                <a:srgbClr val="FFFF00"/>
              </a:solidFill>
              <a:ea typeface="MS Mincho" panose="02020609040205080304" pitchFamily="49" charset="-128"/>
              <a:cs typeface="Times New Roman" panose="02020603050405020304" pitchFamily="18" charset="0"/>
            </a:endParaRPr>
          </a:p>
          <a:p>
            <a:r>
              <a:rPr lang="en-US" sz="2400" b="1" dirty="0">
                <a:solidFill>
                  <a:srgbClr val="FFFF00"/>
                </a:solidFill>
                <a:ea typeface="MS Mincho" panose="02020609040205080304" pitchFamily="49" charset="-128"/>
                <a:cs typeface="Times New Roman" panose="02020603050405020304" pitchFamily="18" charset="0"/>
              </a:rPr>
              <a:t>and to put on the </a:t>
            </a:r>
            <a:r>
              <a:rPr lang="en-US" sz="2400" b="1" dirty="0" err="1">
                <a:solidFill>
                  <a:srgbClr val="FFFF00"/>
                </a:solidFill>
                <a:ea typeface="MS Mincho" panose="02020609040205080304" pitchFamily="49" charset="-128"/>
                <a:cs typeface="Times New Roman" panose="02020603050405020304" pitchFamily="18" charset="0"/>
              </a:rPr>
              <a:t>armour</a:t>
            </a:r>
            <a:r>
              <a:rPr lang="en-US" sz="2400" b="1" dirty="0">
                <a:solidFill>
                  <a:srgbClr val="FFFF00"/>
                </a:solidFill>
                <a:ea typeface="MS Mincho" panose="02020609040205080304" pitchFamily="49" charset="-128"/>
                <a:cs typeface="Times New Roman" panose="02020603050405020304" pitchFamily="18" charset="0"/>
              </a:rPr>
              <a:t> of light, now in the time of this mortal life,</a:t>
            </a:r>
            <a:endParaRPr lang="en-GB" sz="2400" b="1" dirty="0">
              <a:solidFill>
                <a:srgbClr val="FFFF00"/>
              </a:solidFill>
              <a:ea typeface="MS Mincho" panose="02020609040205080304" pitchFamily="49" charset="-128"/>
              <a:cs typeface="Times New Roman" panose="02020603050405020304" pitchFamily="18" charset="0"/>
            </a:endParaRPr>
          </a:p>
          <a:p>
            <a:r>
              <a:rPr lang="en-US" sz="2400" b="1" dirty="0">
                <a:solidFill>
                  <a:srgbClr val="FFFF00"/>
                </a:solidFill>
                <a:ea typeface="MS Mincho" panose="02020609040205080304" pitchFamily="49" charset="-128"/>
                <a:cs typeface="Times New Roman" panose="02020603050405020304" pitchFamily="18" charset="0"/>
              </a:rPr>
              <a:t>in which your Son Jesus Christ came to us in great humility;</a:t>
            </a:r>
            <a:endParaRPr lang="en-GB" sz="2400" b="1" dirty="0">
              <a:solidFill>
                <a:srgbClr val="FFFF00"/>
              </a:solidFill>
              <a:ea typeface="MS Mincho" panose="02020609040205080304" pitchFamily="49" charset="-128"/>
              <a:cs typeface="Times New Roman" panose="02020603050405020304" pitchFamily="18" charset="0"/>
            </a:endParaRPr>
          </a:p>
          <a:p>
            <a:r>
              <a:rPr lang="en-US" sz="2400" b="1" dirty="0">
                <a:solidFill>
                  <a:srgbClr val="FFFF00"/>
                </a:solidFill>
                <a:ea typeface="MS Mincho" panose="02020609040205080304" pitchFamily="49" charset="-128"/>
                <a:cs typeface="Times New Roman" panose="02020603050405020304" pitchFamily="18" charset="0"/>
              </a:rPr>
              <a:t>that on the last day, when he shall come again in his glorious majesty</a:t>
            </a:r>
            <a:endParaRPr lang="en-GB" sz="2400" b="1" dirty="0">
              <a:solidFill>
                <a:srgbClr val="FFFF00"/>
              </a:solidFill>
              <a:ea typeface="MS Mincho" panose="02020609040205080304" pitchFamily="49" charset="-128"/>
              <a:cs typeface="Times New Roman" panose="02020603050405020304" pitchFamily="18" charset="0"/>
            </a:endParaRPr>
          </a:p>
          <a:p>
            <a:r>
              <a:rPr lang="en-US" sz="2400" b="1" dirty="0">
                <a:solidFill>
                  <a:srgbClr val="FFFF00"/>
                </a:solidFill>
                <a:ea typeface="MS Mincho" panose="02020609040205080304" pitchFamily="49" charset="-128"/>
                <a:cs typeface="Times New Roman" panose="02020603050405020304" pitchFamily="18" charset="0"/>
              </a:rPr>
              <a:t>to judge the living and the dead, we may rise to the life immortal;</a:t>
            </a:r>
            <a:endParaRPr lang="en-GB" sz="2400" b="1" dirty="0">
              <a:solidFill>
                <a:srgbClr val="FFFF00"/>
              </a:solidFill>
              <a:ea typeface="MS Mincho" panose="02020609040205080304" pitchFamily="49" charset="-128"/>
              <a:cs typeface="Times New Roman" panose="02020603050405020304" pitchFamily="18" charset="0"/>
            </a:endParaRPr>
          </a:p>
          <a:p>
            <a:r>
              <a:rPr lang="en-US" sz="2400" b="1" dirty="0">
                <a:solidFill>
                  <a:srgbClr val="FFFF00"/>
                </a:solidFill>
                <a:ea typeface="MS Mincho" panose="02020609040205080304" pitchFamily="49" charset="-128"/>
                <a:cs typeface="Times New Roman" panose="02020603050405020304" pitchFamily="18" charset="0"/>
              </a:rPr>
              <a:t>through him who is alive and reigns with you,</a:t>
            </a:r>
            <a:endParaRPr lang="en-GB" sz="2400" b="1" dirty="0">
              <a:solidFill>
                <a:srgbClr val="FFFF00"/>
              </a:solidFill>
              <a:ea typeface="MS Mincho" panose="02020609040205080304" pitchFamily="49" charset="-128"/>
              <a:cs typeface="Times New Roman" panose="02020603050405020304" pitchFamily="18" charset="0"/>
            </a:endParaRPr>
          </a:p>
          <a:p>
            <a:r>
              <a:rPr lang="en-US" sz="2400" b="1" dirty="0">
                <a:solidFill>
                  <a:srgbClr val="FFFF00"/>
                </a:solidFill>
                <a:ea typeface="MS Mincho" panose="02020609040205080304" pitchFamily="49" charset="-128"/>
                <a:cs typeface="Times New Roman" panose="02020603050405020304" pitchFamily="18" charset="0"/>
              </a:rPr>
              <a:t>in the unity of the Holy Spirit, one God, now and for ever.</a:t>
            </a:r>
            <a:endParaRPr lang="en-GB" sz="2400" b="1" dirty="0">
              <a:solidFill>
                <a:srgbClr val="FFFF00"/>
              </a:solidFill>
              <a:ea typeface="MS Mincho" panose="02020609040205080304" pitchFamily="49" charset="-128"/>
              <a:cs typeface="Times New Roman" panose="02020603050405020304" pitchFamily="18" charset="0"/>
            </a:endParaRPr>
          </a:p>
          <a:p>
            <a:r>
              <a:rPr lang="en-US" sz="2400" b="1" dirty="0">
                <a:solidFill>
                  <a:srgbClr val="FFFF00"/>
                </a:solidFill>
                <a:ea typeface="MS Mincho" panose="02020609040205080304" pitchFamily="49" charset="-128"/>
                <a:cs typeface="Times New Roman" panose="02020603050405020304" pitchFamily="18" charset="0"/>
              </a:rPr>
              <a:t>Amen</a:t>
            </a:r>
            <a:endParaRPr lang="en-GB" sz="2400" b="1" dirty="0">
              <a:solidFill>
                <a:srgbClr val="FFFF00"/>
              </a:solidFill>
              <a:ea typeface="MS Mincho" panose="02020609040205080304" pitchFamily="49" charset="-128"/>
              <a:cs typeface="Times New Roman" panose="02020603050405020304" pitchFamily="18" charset="0"/>
            </a:endParaRPr>
          </a:p>
          <a:p>
            <a:pPr>
              <a:tabLst>
                <a:tab pos="171450" algn="l"/>
                <a:tab pos="571500" algn="l"/>
                <a:tab pos="5486400" algn="r"/>
              </a:tabLst>
            </a:pPr>
            <a:r>
              <a:rPr lang="en-GB"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endParaRPr lang="en-GB" sz="1600" dirty="0">
              <a:solidFill>
                <a:schemeClr val="bg1"/>
              </a:solidFill>
              <a:latin typeface="Cambria" panose="02040503050406030204" pitchFamily="18" charset="0"/>
              <a:ea typeface="MS Mincho" panose="02020609040205080304" pitchFamily="49" charset="-128"/>
              <a:cs typeface="Times New Roman" panose="02020603050405020304" pitchFamily="18" charset="0"/>
            </a:endParaRPr>
          </a:p>
          <a:p>
            <a:pPr>
              <a:tabLst>
                <a:tab pos="171450" algn="l"/>
                <a:tab pos="571500" algn="l"/>
                <a:tab pos="5486400" algn="r"/>
              </a:tabLst>
            </a:pPr>
            <a:r>
              <a:rPr lang="en-GB"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endParaRPr lang="en-GB" sz="16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3265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96E7D-D0C9-9B43-A6F5-DD1AF74AC28D}"/>
              </a:ext>
            </a:extLst>
          </p:cNvPr>
          <p:cNvSpPr/>
          <p:nvPr/>
        </p:nvSpPr>
        <p:spPr>
          <a:xfrm>
            <a:off x="638827" y="87682"/>
            <a:ext cx="11361107" cy="954107"/>
          </a:xfrm>
          <a:prstGeom prst="rect">
            <a:avLst/>
          </a:prstGeom>
        </p:spPr>
        <p:txBody>
          <a:bodyPr wrap="square">
            <a:spAutoFit/>
          </a:bodyPr>
          <a:lstStyle/>
          <a:p>
            <a:pPr marR="776605" algn="r"/>
            <a:br>
              <a:rPr lang="en-GB"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B932C52-AD5D-8643-8C9F-7C9A90EE9ECC}"/>
              </a:ext>
            </a:extLst>
          </p:cNvPr>
          <p:cNvSpPr/>
          <p:nvPr/>
        </p:nvSpPr>
        <p:spPr>
          <a:xfrm>
            <a:off x="138472" y="-325170"/>
            <a:ext cx="12361816" cy="7078861"/>
          </a:xfrm>
          <a:prstGeom prst="rect">
            <a:avLst/>
          </a:prstGeom>
        </p:spPr>
        <p:txBody>
          <a:bodyPr wrap="square">
            <a:spAutoFit/>
          </a:bodyPr>
          <a:lstStyle/>
          <a:p>
            <a:pPr marR="1075690" algn="r"/>
            <a:endParaRPr lang="en-GB" sz="2800" b="1" dirty="0">
              <a:solidFill>
                <a:schemeClr val="bg1"/>
              </a:solidFill>
              <a:ea typeface="Times New Roman" panose="02020603050405020304" pitchFamily="18" charset="0"/>
              <a:cs typeface="Times New Roman" panose="02020603050405020304" pitchFamily="18" charset="0"/>
            </a:endParaRPr>
          </a:p>
          <a:p>
            <a:pPr marR="1075690" algn="r"/>
            <a:r>
              <a:rPr lang="en-GB" sz="2800" b="1" dirty="0">
                <a:solidFill>
                  <a:schemeClr val="bg1"/>
                </a:solidFill>
                <a:ea typeface="Times New Roman" panose="02020603050405020304" pitchFamily="18" charset="0"/>
                <a:cs typeface="Times New Roman" panose="02020603050405020304" pitchFamily="18" charset="0"/>
              </a:rPr>
              <a:t>BIBLE READING – Isaiah 64: 1 - 9 </a:t>
            </a:r>
            <a:endParaRPr lang="en-GB" dirty="0">
              <a:solidFill>
                <a:schemeClr val="bg1"/>
              </a:solidFill>
            </a:endParaRPr>
          </a:p>
          <a:p>
            <a:endParaRPr lang="en-GB" dirty="0">
              <a:solidFill>
                <a:schemeClr val="bg1"/>
              </a:solidFill>
            </a:endParaRPr>
          </a:p>
          <a:p>
            <a:endParaRPr lang="en-GB" sz="2000" dirty="0">
              <a:solidFill>
                <a:schemeClr val="bg1"/>
              </a:solidFill>
            </a:endParaRPr>
          </a:p>
          <a:p>
            <a:endParaRPr lang="en-GB" sz="2000" dirty="0">
              <a:solidFill>
                <a:schemeClr val="bg1"/>
              </a:solidFill>
            </a:endParaRPr>
          </a:p>
          <a:p>
            <a:r>
              <a:rPr lang="en-GB" sz="2000" dirty="0">
                <a:solidFill>
                  <a:schemeClr val="bg1"/>
                </a:solidFill>
              </a:rPr>
              <a:t>O that you would tear open the heavens and come down,</a:t>
            </a:r>
            <a:br>
              <a:rPr lang="en-GB" sz="2000" dirty="0">
                <a:solidFill>
                  <a:schemeClr val="bg1"/>
                </a:solidFill>
              </a:rPr>
            </a:br>
            <a:r>
              <a:rPr lang="en-GB" sz="2000" dirty="0">
                <a:solidFill>
                  <a:schemeClr val="bg1"/>
                </a:solidFill>
              </a:rPr>
              <a:t>    so that the mountains would quake at your presence—</a:t>
            </a:r>
            <a:br>
              <a:rPr lang="en-GB" sz="2000" dirty="0">
                <a:solidFill>
                  <a:schemeClr val="bg1"/>
                </a:solidFill>
              </a:rPr>
            </a:br>
            <a:r>
              <a:rPr lang="en-GB" sz="2000" b="1" baseline="30000" dirty="0">
                <a:solidFill>
                  <a:schemeClr val="bg1"/>
                </a:solidFill>
              </a:rPr>
              <a:t>2 </a:t>
            </a:r>
            <a:r>
              <a:rPr lang="en-GB" sz="2000" dirty="0">
                <a:solidFill>
                  <a:schemeClr val="bg1"/>
                </a:solidFill>
              </a:rPr>
              <a:t>as when fire kindles brushwood</a:t>
            </a:r>
            <a:br>
              <a:rPr lang="en-GB" sz="2000" dirty="0">
                <a:solidFill>
                  <a:schemeClr val="bg1"/>
                </a:solidFill>
              </a:rPr>
            </a:br>
            <a:r>
              <a:rPr lang="en-GB" sz="2000" dirty="0">
                <a:solidFill>
                  <a:schemeClr val="bg1"/>
                </a:solidFill>
              </a:rPr>
              <a:t>    and the fire causes water to boil—</a:t>
            </a:r>
            <a:br>
              <a:rPr lang="en-GB" sz="2000" dirty="0">
                <a:solidFill>
                  <a:schemeClr val="bg1"/>
                </a:solidFill>
              </a:rPr>
            </a:br>
            <a:r>
              <a:rPr lang="en-GB" sz="2000" dirty="0">
                <a:solidFill>
                  <a:schemeClr val="bg1"/>
                </a:solidFill>
              </a:rPr>
              <a:t>to make your name known to your adversaries,</a:t>
            </a:r>
            <a:br>
              <a:rPr lang="en-GB" sz="2000" dirty="0">
                <a:solidFill>
                  <a:schemeClr val="bg1"/>
                </a:solidFill>
              </a:rPr>
            </a:br>
            <a:r>
              <a:rPr lang="en-GB" sz="2000" dirty="0">
                <a:solidFill>
                  <a:schemeClr val="bg1"/>
                </a:solidFill>
              </a:rPr>
              <a:t>    so that the nations might tremble at your presence!</a:t>
            </a:r>
            <a:br>
              <a:rPr lang="en-GB" sz="2000" dirty="0">
                <a:solidFill>
                  <a:schemeClr val="bg1"/>
                </a:solidFill>
              </a:rPr>
            </a:br>
            <a:r>
              <a:rPr lang="en-GB" sz="2000" b="1" baseline="30000" dirty="0">
                <a:solidFill>
                  <a:schemeClr val="bg1"/>
                </a:solidFill>
              </a:rPr>
              <a:t>3 </a:t>
            </a:r>
            <a:r>
              <a:rPr lang="en-GB" sz="2000" dirty="0">
                <a:solidFill>
                  <a:schemeClr val="bg1"/>
                </a:solidFill>
              </a:rPr>
              <a:t>When you did awesome deeds that we did not expect,</a:t>
            </a:r>
            <a:br>
              <a:rPr lang="en-GB" sz="2000" dirty="0">
                <a:solidFill>
                  <a:schemeClr val="bg1"/>
                </a:solidFill>
              </a:rPr>
            </a:br>
            <a:r>
              <a:rPr lang="en-GB" sz="2000" dirty="0">
                <a:solidFill>
                  <a:schemeClr val="bg1"/>
                </a:solidFill>
              </a:rPr>
              <a:t>    you came down, the mountains quaked at your presence.</a:t>
            </a:r>
            <a:br>
              <a:rPr lang="en-GB" sz="2000" dirty="0">
                <a:solidFill>
                  <a:schemeClr val="bg1"/>
                </a:solidFill>
              </a:rPr>
            </a:br>
            <a:r>
              <a:rPr lang="en-GB" sz="2000" b="1" baseline="30000" dirty="0">
                <a:solidFill>
                  <a:schemeClr val="bg1"/>
                </a:solidFill>
              </a:rPr>
              <a:t>4 </a:t>
            </a:r>
            <a:r>
              <a:rPr lang="en-GB" sz="2000" dirty="0">
                <a:solidFill>
                  <a:schemeClr val="bg1"/>
                </a:solidFill>
              </a:rPr>
              <a:t>From ages past no one has heard,</a:t>
            </a:r>
            <a:br>
              <a:rPr lang="en-GB" sz="2000" dirty="0">
                <a:solidFill>
                  <a:schemeClr val="bg1"/>
                </a:solidFill>
              </a:rPr>
            </a:br>
            <a:r>
              <a:rPr lang="en-GB" sz="2000" dirty="0">
                <a:solidFill>
                  <a:schemeClr val="bg1"/>
                </a:solidFill>
              </a:rPr>
              <a:t>    no ear has perceived,</a:t>
            </a:r>
            <a:br>
              <a:rPr lang="en-GB" sz="2000" dirty="0">
                <a:solidFill>
                  <a:schemeClr val="bg1"/>
                </a:solidFill>
              </a:rPr>
            </a:br>
            <a:r>
              <a:rPr lang="en-GB" sz="2000" dirty="0">
                <a:solidFill>
                  <a:schemeClr val="bg1"/>
                </a:solidFill>
              </a:rPr>
              <a:t>no eye has seen any God besides you,</a:t>
            </a:r>
            <a:br>
              <a:rPr lang="en-GB" sz="2000" dirty="0">
                <a:solidFill>
                  <a:schemeClr val="bg1"/>
                </a:solidFill>
              </a:rPr>
            </a:br>
            <a:r>
              <a:rPr lang="en-GB" sz="2000" dirty="0">
                <a:solidFill>
                  <a:schemeClr val="bg1"/>
                </a:solidFill>
              </a:rPr>
              <a:t>    who works for those who wait for him.</a:t>
            </a:r>
            <a:br>
              <a:rPr lang="en-GB" sz="2000" dirty="0">
                <a:solidFill>
                  <a:schemeClr val="bg1"/>
                </a:solidFill>
              </a:rPr>
            </a:br>
            <a:r>
              <a:rPr lang="en-GB" sz="2000" b="1" baseline="30000" dirty="0">
                <a:solidFill>
                  <a:schemeClr val="bg1"/>
                </a:solidFill>
              </a:rPr>
              <a:t>5 </a:t>
            </a:r>
            <a:r>
              <a:rPr lang="en-GB" sz="2000" dirty="0">
                <a:solidFill>
                  <a:schemeClr val="bg1"/>
                </a:solidFill>
              </a:rPr>
              <a:t>You meet those who gladly do right,</a:t>
            </a:r>
            <a:br>
              <a:rPr lang="en-GB" sz="2000" dirty="0">
                <a:solidFill>
                  <a:schemeClr val="bg1"/>
                </a:solidFill>
              </a:rPr>
            </a:br>
            <a:r>
              <a:rPr lang="en-GB" sz="2000" dirty="0">
                <a:solidFill>
                  <a:schemeClr val="bg1"/>
                </a:solidFill>
              </a:rPr>
              <a:t>    those who remember you in your ways.</a:t>
            </a:r>
            <a:br>
              <a:rPr lang="en-GB" sz="2000" dirty="0">
                <a:solidFill>
                  <a:schemeClr val="bg1"/>
                </a:solidFill>
              </a:rPr>
            </a:br>
            <a:r>
              <a:rPr lang="en-GB" sz="2000" dirty="0">
                <a:solidFill>
                  <a:schemeClr val="bg1"/>
                </a:solidFill>
              </a:rPr>
              <a:t>But you were angry, and we sinned;</a:t>
            </a:r>
            <a:br>
              <a:rPr lang="en-GB" sz="2000" dirty="0">
                <a:solidFill>
                  <a:schemeClr val="bg1"/>
                </a:solidFill>
              </a:rPr>
            </a:br>
            <a:r>
              <a:rPr lang="en-GB" sz="2000" dirty="0">
                <a:solidFill>
                  <a:schemeClr val="bg1"/>
                </a:solidFill>
              </a:rPr>
              <a:t>    because you hid yourself we transgressed.</a:t>
            </a:r>
            <a:r>
              <a:rPr lang="en-GB" sz="2000" baseline="30000" dirty="0">
                <a:solidFill>
                  <a:schemeClr val="bg1"/>
                </a:solidFill>
              </a:rPr>
              <a:t>[</a:t>
            </a:r>
            <a:r>
              <a:rPr lang="en-GB" sz="2000" u="sng" baseline="30000" dirty="0">
                <a:solidFill>
                  <a:schemeClr val="bg1"/>
                </a:solidFill>
                <a:hlinkClick r:id="rId2" tooltip="See footnote b">
                  <a:extLst>
                    <a:ext uri="{A12FA001-AC4F-418D-AE19-62706E023703}">
                      <ahyp:hlinkClr xmlns:ahyp="http://schemas.microsoft.com/office/drawing/2018/hyperlinkcolor" val="tx"/>
                    </a:ext>
                  </a:extLst>
                </a:hlinkClick>
              </a:rPr>
              <a:t>b</a:t>
            </a:r>
            <a:r>
              <a:rPr lang="en-GB" sz="2000" baseline="30000" dirty="0">
                <a:solidFill>
                  <a:schemeClr val="bg1"/>
                </a:solidFill>
              </a:rPr>
              <a:t>]</a:t>
            </a:r>
            <a:br>
              <a:rPr lang="en-GB" sz="2000" dirty="0">
                <a:solidFill>
                  <a:schemeClr val="bg1"/>
                </a:solidFill>
              </a:rPr>
            </a:br>
            <a:endParaRPr lang="en-GB" sz="2000" dirty="0"/>
          </a:p>
        </p:txBody>
      </p:sp>
      <p:sp>
        <p:nvSpPr>
          <p:cNvPr id="7" name="Rectangle 6">
            <a:extLst>
              <a:ext uri="{FF2B5EF4-FFF2-40B4-BE49-F238E27FC236}">
                <a16:creationId xmlns:a16="http://schemas.microsoft.com/office/drawing/2014/main" id="{5B6D3235-9BB6-0344-BD45-C3C57955F65E}"/>
              </a:ext>
            </a:extLst>
          </p:cNvPr>
          <p:cNvSpPr/>
          <p:nvPr/>
        </p:nvSpPr>
        <p:spPr>
          <a:xfrm>
            <a:off x="6404288" y="1484059"/>
            <a:ext cx="6096000" cy="4401205"/>
          </a:xfrm>
          <a:prstGeom prst="rect">
            <a:avLst/>
          </a:prstGeom>
        </p:spPr>
        <p:txBody>
          <a:bodyPr>
            <a:spAutoFit/>
          </a:bodyPr>
          <a:lstStyle/>
          <a:p>
            <a:r>
              <a:rPr lang="en-GB" sz="2000" b="1" baseline="30000" dirty="0">
                <a:solidFill>
                  <a:schemeClr val="bg1"/>
                </a:solidFill>
              </a:rPr>
              <a:t>6 </a:t>
            </a:r>
            <a:r>
              <a:rPr lang="en-GB" sz="2000" dirty="0">
                <a:solidFill>
                  <a:schemeClr val="bg1"/>
                </a:solidFill>
              </a:rPr>
              <a:t>We have all become like one who is unclean,</a:t>
            </a:r>
            <a:br>
              <a:rPr lang="en-GB" sz="2000" dirty="0">
                <a:solidFill>
                  <a:schemeClr val="bg1"/>
                </a:solidFill>
              </a:rPr>
            </a:br>
            <a:r>
              <a:rPr lang="en-GB" sz="2000" dirty="0">
                <a:solidFill>
                  <a:schemeClr val="bg1"/>
                </a:solidFill>
              </a:rPr>
              <a:t>    and all our righteous deeds are like a filthy cloth.</a:t>
            </a:r>
            <a:br>
              <a:rPr lang="en-GB" sz="2000" dirty="0">
                <a:solidFill>
                  <a:schemeClr val="bg1"/>
                </a:solidFill>
              </a:rPr>
            </a:br>
            <a:r>
              <a:rPr lang="en-GB" sz="2000" dirty="0">
                <a:solidFill>
                  <a:schemeClr val="bg1"/>
                </a:solidFill>
              </a:rPr>
              <a:t>We all fade like a leaf,</a:t>
            </a:r>
            <a:br>
              <a:rPr lang="en-GB" sz="2000" dirty="0">
                <a:solidFill>
                  <a:schemeClr val="bg1"/>
                </a:solidFill>
              </a:rPr>
            </a:br>
            <a:r>
              <a:rPr lang="en-GB" sz="2000" dirty="0">
                <a:solidFill>
                  <a:schemeClr val="bg1"/>
                </a:solidFill>
              </a:rPr>
              <a:t>    and our iniquities, like the wind, take us away</a:t>
            </a:r>
            <a:r>
              <a:rPr lang="en-GB" sz="2000" dirty="0"/>
              <a:t>.</a:t>
            </a:r>
            <a:br>
              <a:rPr lang="en-GB" sz="2000" dirty="0">
                <a:solidFill>
                  <a:schemeClr val="bg1"/>
                </a:solidFill>
              </a:rPr>
            </a:br>
            <a:r>
              <a:rPr lang="en-GB" sz="2000" b="1" baseline="30000" dirty="0">
                <a:solidFill>
                  <a:schemeClr val="bg1"/>
                </a:solidFill>
              </a:rPr>
              <a:t>7 </a:t>
            </a:r>
            <a:r>
              <a:rPr lang="en-GB" sz="2000" dirty="0">
                <a:solidFill>
                  <a:schemeClr val="bg1"/>
                </a:solidFill>
              </a:rPr>
              <a:t>There is no one who calls on your name,</a:t>
            </a:r>
            <a:br>
              <a:rPr lang="en-GB" sz="2000" dirty="0">
                <a:solidFill>
                  <a:schemeClr val="bg1"/>
                </a:solidFill>
              </a:rPr>
            </a:br>
            <a:r>
              <a:rPr lang="en-GB" sz="2000" dirty="0">
                <a:solidFill>
                  <a:schemeClr val="bg1"/>
                </a:solidFill>
              </a:rPr>
              <a:t>    or attempts to take hold of you;</a:t>
            </a:r>
            <a:br>
              <a:rPr lang="en-GB" sz="2000" dirty="0">
                <a:solidFill>
                  <a:schemeClr val="bg1"/>
                </a:solidFill>
              </a:rPr>
            </a:br>
            <a:r>
              <a:rPr lang="en-GB" sz="2000" dirty="0">
                <a:solidFill>
                  <a:schemeClr val="bg1"/>
                </a:solidFill>
              </a:rPr>
              <a:t>for you have hidden your face from us,</a:t>
            </a:r>
            <a:br>
              <a:rPr lang="en-GB" sz="2000" dirty="0">
                <a:solidFill>
                  <a:schemeClr val="bg1"/>
                </a:solidFill>
              </a:rPr>
            </a:br>
            <a:r>
              <a:rPr lang="en-GB" sz="2000" dirty="0">
                <a:solidFill>
                  <a:schemeClr val="bg1"/>
                </a:solidFill>
              </a:rPr>
              <a:t>    and have delivered</a:t>
            </a:r>
            <a:r>
              <a:rPr lang="en-GB" sz="2000" baseline="30000" dirty="0">
                <a:solidFill>
                  <a:schemeClr val="bg1"/>
                </a:solidFill>
              </a:rPr>
              <a:t>[</a:t>
            </a:r>
            <a:r>
              <a:rPr lang="en-GB" sz="2000" u="sng" baseline="30000" dirty="0">
                <a:solidFill>
                  <a:schemeClr val="bg1"/>
                </a:solidFill>
                <a:hlinkClick r:id="rId3" tooltip="See footnote c">
                  <a:extLst>
                    <a:ext uri="{A12FA001-AC4F-418D-AE19-62706E023703}">
                      <ahyp:hlinkClr xmlns:ahyp="http://schemas.microsoft.com/office/drawing/2018/hyperlinkcolor" val="tx"/>
                    </a:ext>
                  </a:extLst>
                </a:hlinkClick>
              </a:rPr>
              <a:t>c</a:t>
            </a:r>
            <a:r>
              <a:rPr lang="en-GB" sz="2000" baseline="30000" dirty="0">
                <a:solidFill>
                  <a:schemeClr val="bg1"/>
                </a:solidFill>
              </a:rPr>
              <a:t>]</a:t>
            </a:r>
            <a:r>
              <a:rPr lang="en-GB" sz="2000" dirty="0">
                <a:solidFill>
                  <a:schemeClr val="bg1"/>
                </a:solidFill>
              </a:rPr>
              <a:t> us into the hand of our iniquity.</a:t>
            </a:r>
            <a:br>
              <a:rPr lang="en-GB" sz="2000" dirty="0">
                <a:solidFill>
                  <a:schemeClr val="bg1"/>
                </a:solidFill>
              </a:rPr>
            </a:br>
            <a:r>
              <a:rPr lang="en-GB" sz="2000" b="1" baseline="30000" dirty="0">
                <a:solidFill>
                  <a:schemeClr val="bg1"/>
                </a:solidFill>
              </a:rPr>
              <a:t>8 </a:t>
            </a:r>
            <a:r>
              <a:rPr lang="en-GB" sz="2000" dirty="0">
                <a:solidFill>
                  <a:schemeClr val="bg1"/>
                </a:solidFill>
              </a:rPr>
              <a:t>Yet, O Lord, you are our Father;</a:t>
            </a:r>
            <a:br>
              <a:rPr lang="en-GB" sz="2000" dirty="0">
                <a:solidFill>
                  <a:schemeClr val="bg1"/>
                </a:solidFill>
              </a:rPr>
            </a:br>
            <a:r>
              <a:rPr lang="en-GB" sz="2000" dirty="0">
                <a:solidFill>
                  <a:schemeClr val="bg1"/>
                </a:solidFill>
              </a:rPr>
              <a:t>    we are the clay, and you are our potter;</a:t>
            </a:r>
            <a:br>
              <a:rPr lang="en-GB" sz="2000" dirty="0">
                <a:solidFill>
                  <a:schemeClr val="bg1"/>
                </a:solidFill>
              </a:rPr>
            </a:br>
            <a:r>
              <a:rPr lang="en-GB" sz="2000" dirty="0">
                <a:solidFill>
                  <a:schemeClr val="bg1"/>
                </a:solidFill>
              </a:rPr>
              <a:t>    we are all the work of your hand.</a:t>
            </a:r>
            <a:br>
              <a:rPr lang="en-GB" sz="2000" dirty="0">
                <a:solidFill>
                  <a:schemeClr val="bg1"/>
                </a:solidFill>
              </a:rPr>
            </a:br>
            <a:r>
              <a:rPr lang="en-GB" sz="2000" b="1" baseline="30000" dirty="0">
                <a:solidFill>
                  <a:schemeClr val="bg1"/>
                </a:solidFill>
              </a:rPr>
              <a:t>9 </a:t>
            </a:r>
            <a:r>
              <a:rPr lang="en-GB" sz="2000" dirty="0">
                <a:solidFill>
                  <a:schemeClr val="bg1"/>
                </a:solidFill>
              </a:rPr>
              <a:t>Do not be exceedingly angry, O Lord,</a:t>
            </a:r>
            <a:br>
              <a:rPr lang="en-GB" sz="2000" dirty="0">
                <a:solidFill>
                  <a:schemeClr val="bg1"/>
                </a:solidFill>
              </a:rPr>
            </a:br>
            <a:r>
              <a:rPr lang="en-GB" sz="2000" dirty="0">
                <a:solidFill>
                  <a:schemeClr val="bg1"/>
                </a:solidFill>
              </a:rPr>
              <a:t>    and do not remember iniquity forever.</a:t>
            </a:r>
            <a:br>
              <a:rPr lang="en-GB" sz="2000" dirty="0">
                <a:solidFill>
                  <a:schemeClr val="bg1"/>
                </a:solidFill>
              </a:rPr>
            </a:br>
            <a:r>
              <a:rPr lang="en-GB" sz="2000" dirty="0">
                <a:solidFill>
                  <a:schemeClr val="bg1"/>
                </a:solidFill>
              </a:rPr>
              <a:t>    Now consider, we are all your people.</a:t>
            </a:r>
            <a:endParaRPr lang="en-US" sz="2000" dirty="0">
              <a:solidFill>
                <a:schemeClr val="bg1"/>
              </a:solidFill>
            </a:endParaRPr>
          </a:p>
        </p:txBody>
      </p:sp>
    </p:spTree>
    <p:extLst>
      <p:ext uri="{BB962C8B-B14F-4D97-AF65-F5344CB8AC3E}">
        <p14:creationId xmlns:p14="http://schemas.microsoft.com/office/powerpoint/2010/main" val="266608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96E7D-D0C9-9B43-A6F5-DD1AF74AC28D}"/>
              </a:ext>
            </a:extLst>
          </p:cNvPr>
          <p:cNvSpPr/>
          <p:nvPr/>
        </p:nvSpPr>
        <p:spPr>
          <a:xfrm>
            <a:off x="638827" y="87682"/>
            <a:ext cx="11361107" cy="954107"/>
          </a:xfrm>
          <a:prstGeom prst="rect">
            <a:avLst/>
          </a:prstGeom>
        </p:spPr>
        <p:txBody>
          <a:bodyPr wrap="square">
            <a:spAutoFit/>
          </a:bodyPr>
          <a:lstStyle/>
          <a:p>
            <a:pPr marR="776605" algn="r"/>
            <a:br>
              <a:rPr lang="en-GB"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b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0088447-0D8B-D14A-99F6-F3736F26DE40}"/>
              </a:ext>
            </a:extLst>
          </p:cNvPr>
          <p:cNvSpPr/>
          <p:nvPr/>
        </p:nvSpPr>
        <p:spPr>
          <a:xfrm>
            <a:off x="293914" y="1632856"/>
            <a:ext cx="5638800" cy="5016758"/>
          </a:xfrm>
          <a:prstGeom prst="rect">
            <a:avLst/>
          </a:prstGeom>
        </p:spPr>
        <p:txBody>
          <a:bodyPr wrap="square">
            <a:spAutoFit/>
          </a:bodyPr>
          <a:lstStyle/>
          <a:p>
            <a:r>
              <a:rPr lang="en-GB" sz="2000" b="1" baseline="30000" dirty="0">
                <a:solidFill>
                  <a:schemeClr val="bg1"/>
                </a:solidFill>
                <a:ea typeface="MS Mincho" panose="02020609040205080304" pitchFamily="49" charset="-128"/>
                <a:cs typeface="Times New Roman" panose="02020603050405020304" pitchFamily="18" charset="0"/>
              </a:rPr>
              <a:t>24 </a:t>
            </a:r>
            <a:r>
              <a:rPr lang="en-GB" sz="2000" dirty="0">
                <a:solidFill>
                  <a:schemeClr val="bg1"/>
                </a:solidFill>
                <a:ea typeface="MS Mincho" panose="02020609040205080304" pitchFamily="49" charset="-128"/>
                <a:cs typeface="Times New Roman" panose="02020603050405020304" pitchFamily="18" charset="0"/>
              </a:rPr>
              <a:t>“But in those days, after that suffering,</a:t>
            </a:r>
          </a:p>
          <a:p>
            <a:r>
              <a:rPr lang="en-GB" sz="2000" dirty="0">
                <a:solidFill>
                  <a:schemeClr val="bg1"/>
                </a:solidFill>
                <a:ea typeface="MS Mincho" panose="02020609040205080304" pitchFamily="49" charset="-128"/>
                <a:cs typeface="Times New Roman" panose="02020603050405020304" pitchFamily="18" charset="0"/>
              </a:rPr>
              <a:t>the sun will be darkened,</a:t>
            </a:r>
            <a:br>
              <a:rPr lang="en-GB" sz="2000" dirty="0">
                <a:solidFill>
                  <a:schemeClr val="bg1"/>
                </a:solidFill>
                <a:ea typeface="MS Mincho" panose="02020609040205080304" pitchFamily="49" charset="-128"/>
                <a:cs typeface="Times New Roman" panose="02020603050405020304" pitchFamily="18" charset="0"/>
              </a:rPr>
            </a:br>
            <a:r>
              <a:rPr lang="en-GB" sz="2000" dirty="0">
                <a:solidFill>
                  <a:schemeClr val="bg1"/>
                </a:solidFill>
                <a:ea typeface="MS Mincho" panose="02020609040205080304" pitchFamily="49" charset="-128"/>
                <a:cs typeface="Times New Roman" panose="02020603050405020304" pitchFamily="18" charset="0"/>
              </a:rPr>
              <a:t>    and the moon will not give its light,</a:t>
            </a:r>
            <a:br>
              <a:rPr lang="en-GB" sz="2000" dirty="0">
                <a:solidFill>
                  <a:schemeClr val="bg1"/>
                </a:solidFill>
                <a:ea typeface="MS Mincho" panose="02020609040205080304" pitchFamily="49" charset="-128"/>
                <a:cs typeface="Times New Roman" panose="02020603050405020304" pitchFamily="18" charset="0"/>
              </a:rPr>
            </a:br>
            <a:r>
              <a:rPr lang="en-GB" sz="2000" b="1" baseline="30000" dirty="0">
                <a:solidFill>
                  <a:schemeClr val="bg1"/>
                </a:solidFill>
                <a:ea typeface="MS Mincho" panose="02020609040205080304" pitchFamily="49" charset="-128"/>
                <a:cs typeface="Times New Roman" panose="02020603050405020304" pitchFamily="18" charset="0"/>
              </a:rPr>
              <a:t>25 </a:t>
            </a:r>
            <a:r>
              <a:rPr lang="en-GB" sz="2000" dirty="0">
                <a:solidFill>
                  <a:schemeClr val="bg1"/>
                </a:solidFill>
                <a:ea typeface="MS Mincho" panose="02020609040205080304" pitchFamily="49" charset="-128"/>
                <a:cs typeface="Times New Roman" panose="02020603050405020304" pitchFamily="18" charset="0"/>
              </a:rPr>
              <a:t>and the stars will be falling from heaven,</a:t>
            </a:r>
            <a:br>
              <a:rPr lang="en-GB" sz="2000" dirty="0">
                <a:solidFill>
                  <a:schemeClr val="bg1"/>
                </a:solidFill>
                <a:ea typeface="MS Mincho" panose="02020609040205080304" pitchFamily="49" charset="-128"/>
                <a:cs typeface="Times New Roman" panose="02020603050405020304" pitchFamily="18" charset="0"/>
              </a:rPr>
            </a:br>
            <a:r>
              <a:rPr lang="en-GB" sz="2000" dirty="0">
                <a:solidFill>
                  <a:schemeClr val="bg1"/>
                </a:solidFill>
                <a:ea typeface="MS Mincho" panose="02020609040205080304" pitchFamily="49" charset="-128"/>
                <a:cs typeface="Times New Roman" panose="02020603050405020304" pitchFamily="18" charset="0"/>
              </a:rPr>
              <a:t>    and the powers in the heavens will be shaken.</a:t>
            </a:r>
          </a:p>
          <a:p>
            <a:r>
              <a:rPr lang="en-GB" sz="2000" b="1" baseline="30000" dirty="0">
                <a:solidFill>
                  <a:schemeClr val="bg1"/>
                </a:solidFill>
                <a:ea typeface="MS Mincho" panose="02020609040205080304" pitchFamily="49" charset="-128"/>
                <a:cs typeface="Times New Roman" panose="02020603050405020304" pitchFamily="18" charset="0"/>
              </a:rPr>
              <a:t>26 </a:t>
            </a:r>
            <a:r>
              <a:rPr lang="en-GB" sz="2000" dirty="0">
                <a:solidFill>
                  <a:schemeClr val="bg1"/>
                </a:solidFill>
                <a:ea typeface="MS Mincho" panose="02020609040205080304" pitchFamily="49" charset="-128"/>
                <a:cs typeface="Times New Roman" panose="02020603050405020304" pitchFamily="18" charset="0"/>
              </a:rPr>
              <a:t>Then they will see ‘the Son of Man coming in clouds’ with great power and glory. </a:t>
            </a:r>
            <a:r>
              <a:rPr lang="en-GB" sz="2000" b="1" baseline="30000" dirty="0">
                <a:solidFill>
                  <a:schemeClr val="bg1"/>
                </a:solidFill>
                <a:ea typeface="MS Mincho" panose="02020609040205080304" pitchFamily="49" charset="-128"/>
                <a:cs typeface="Times New Roman" panose="02020603050405020304" pitchFamily="18" charset="0"/>
              </a:rPr>
              <a:t>27 </a:t>
            </a:r>
            <a:r>
              <a:rPr lang="en-GB" sz="2000" dirty="0">
                <a:solidFill>
                  <a:schemeClr val="bg1"/>
                </a:solidFill>
                <a:ea typeface="MS Mincho" panose="02020609040205080304" pitchFamily="49" charset="-128"/>
                <a:cs typeface="Times New Roman" panose="02020603050405020304" pitchFamily="18" charset="0"/>
              </a:rPr>
              <a:t>Then he will send out the angels, and gather his elect from the four winds, from the ends of the earth to the ends of heaven.</a:t>
            </a:r>
          </a:p>
          <a:p>
            <a:r>
              <a:rPr lang="en-GB" sz="2000" b="1" baseline="30000" dirty="0">
                <a:solidFill>
                  <a:schemeClr val="bg1"/>
                </a:solidFill>
                <a:ea typeface="MS Mincho" panose="02020609040205080304" pitchFamily="49" charset="-128"/>
                <a:cs typeface="Times New Roman" panose="02020603050405020304" pitchFamily="18" charset="0"/>
              </a:rPr>
              <a:t>28 </a:t>
            </a:r>
            <a:r>
              <a:rPr lang="en-GB" sz="2000" dirty="0">
                <a:solidFill>
                  <a:schemeClr val="bg1"/>
                </a:solidFill>
                <a:ea typeface="MS Mincho" panose="02020609040205080304" pitchFamily="49" charset="-128"/>
                <a:cs typeface="Times New Roman" panose="02020603050405020304" pitchFamily="18" charset="0"/>
              </a:rPr>
              <a:t>“From the fig tree learn its lesson: as soon as its branch becomes tender and puts forth its leaves, you know that summer is near. </a:t>
            </a:r>
            <a:r>
              <a:rPr lang="en-GB" sz="2000" b="1" baseline="30000" dirty="0">
                <a:solidFill>
                  <a:schemeClr val="bg1"/>
                </a:solidFill>
                <a:ea typeface="MS Mincho" panose="02020609040205080304" pitchFamily="49" charset="-128"/>
                <a:cs typeface="Times New Roman" panose="02020603050405020304" pitchFamily="18" charset="0"/>
              </a:rPr>
              <a:t>29 </a:t>
            </a:r>
            <a:r>
              <a:rPr lang="en-GB" sz="2000" dirty="0">
                <a:solidFill>
                  <a:schemeClr val="bg1"/>
                </a:solidFill>
                <a:ea typeface="MS Mincho" panose="02020609040205080304" pitchFamily="49" charset="-128"/>
                <a:cs typeface="Times New Roman" panose="02020603050405020304" pitchFamily="18" charset="0"/>
              </a:rPr>
              <a:t>So also, when you see these things taking place, you know that he</a:t>
            </a:r>
            <a:r>
              <a:rPr lang="en-GB" sz="2000" baseline="30000" dirty="0">
                <a:solidFill>
                  <a:schemeClr val="bg1"/>
                </a:solidFill>
                <a:ea typeface="MS Mincho" panose="02020609040205080304" pitchFamily="49" charset="-128"/>
                <a:cs typeface="Times New Roman" panose="02020603050405020304" pitchFamily="18" charset="0"/>
              </a:rPr>
              <a:t>[</a:t>
            </a:r>
            <a:r>
              <a:rPr lang="en-GB" sz="2000" u="sng" baseline="30000" dirty="0">
                <a:solidFill>
                  <a:schemeClr val="bg1"/>
                </a:solidFill>
                <a:ea typeface="MS Mincho" panose="02020609040205080304" pitchFamily="49" charset="-128"/>
                <a:cs typeface="Times New Roman" panose="02020603050405020304" pitchFamily="18" charset="0"/>
                <a:hlinkClick r:id="rId2" tooltip="See footnote a">
                  <a:extLst>
                    <a:ext uri="{A12FA001-AC4F-418D-AE19-62706E023703}">
                      <ahyp:hlinkClr xmlns:ahyp="http://schemas.microsoft.com/office/drawing/2018/hyperlinkcolor" val="tx"/>
                    </a:ext>
                  </a:extLst>
                </a:hlinkClick>
              </a:rPr>
              <a:t>a</a:t>
            </a:r>
            <a:r>
              <a:rPr lang="en-GB" sz="2000" baseline="30000" dirty="0">
                <a:solidFill>
                  <a:schemeClr val="bg1"/>
                </a:solidFill>
                <a:ea typeface="MS Mincho" panose="02020609040205080304" pitchFamily="49" charset="-128"/>
                <a:cs typeface="Times New Roman" panose="02020603050405020304" pitchFamily="18" charset="0"/>
              </a:rPr>
              <a:t>]</a:t>
            </a:r>
            <a:r>
              <a:rPr lang="en-GB" sz="2000" dirty="0">
                <a:solidFill>
                  <a:schemeClr val="bg1"/>
                </a:solidFill>
                <a:ea typeface="MS Mincho" panose="02020609040205080304" pitchFamily="49" charset="-128"/>
                <a:cs typeface="Times New Roman" panose="02020603050405020304" pitchFamily="18" charset="0"/>
              </a:rPr>
              <a:t> is near, at the very gates. </a:t>
            </a:r>
            <a:r>
              <a:rPr lang="en-GB" sz="2000" b="1" baseline="30000" dirty="0">
                <a:solidFill>
                  <a:schemeClr val="bg1"/>
                </a:solidFill>
                <a:ea typeface="MS Mincho" panose="02020609040205080304" pitchFamily="49" charset="-128"/>
                <a:cs typeface="Times New Roman" panose="02020603050405020304" pitchFamily="18" charset="0"/>
              </a:rPr>
              <a:t>30 </a:t>
            </a:r>
            <a:r>
              <a:rPr lang="en-GB" sz="2000" dirty="0">
                <a:solidFill>
                  <a:schemeClr val="bg1"/>
                </a:solidFill>
                <a:ea typeface="MS Mincho" panose="02020609040205080304" pitchFamily="49" charset="-128"/>
                <a:cs typeface="Times New Roman" panose="02020603050405020304" pitchFamily="18" charset="0"/>
              </a:rPr>
              <a:t>Truly I tell you, this generation will not pass away until all these </a:t>
            </a:r>
          </a:p>
        </p:txBody>
      </p:sp>
      <p:sp>
        <p:nvSpPr>
          <p:cNvPr id="6" name="TextBox 5">
            <a:extLst>
              <a:ext uri="{FF2B5EF4-FFF2-40B4-BE49-F238E27FC236}">
                <a16:creationId xmlns:a16="http://schemas.microsoft.com/office/drawing/2014/main" id="{9CE4D7CA-0EC3-FE4F-B1BA-EF3CCCED69C7}"/>
              </a:ext>
            </a:extLst>
          </p:cNvPr>
          <p:cNvSpPr txBox="1"/>
          <p:nvPr/>
        </p:nvSpPr>
        <p:spPr>
          <a:xfrm>
            <a:off x="6433457" y="152998"/>
            <a:ext cx="5203372" cy="6165790"/>
          </a:xfrm>
          <a:prstGeom prst="rect">
            <a:avLst/>
          </a:prstGeom>
          <a:noFill/>
        </p:spPr>
        <p:txBody>
          <a:bodyPr wrap="square" rtlCol="0">
            <a:spAutoFit/>
          </a:bodyPr>
          <a:lstStyle/>
          <a:p>
            <a:pPr algn="r"/>
            <a:r>
              <a:rPr lang="en-GB" sz="2800" b="1" dirty="0">
                <a:solidFill>
                  <a:schemeClr val="bg1"/>
                </a:solidFill>
                <a:ea typeface="MS Mincho" panose="02020609040205080304" pitchFamily="49" charset="-128"/>
                <a:cs typeface="Times New Roman" panose="02020603050405020304" pitchFamily="18" charset="0"/>
              </a:rPr>
              <a:t>Mark 13: 24 - 37</a:t>
            </a:r>
          </a:p>
          <a:p>
            <a:endParaRPr lang="en-GB" sz="2000" b="1" baseline="30000" dirty="0">
              <a:solidFill>
                <a:schemeClr val="bg1"/>
              </a:solidFill>
              <a:ea typeface="MS Mincho" panose="02020609040205080304" pitchFamily="49" charset="-128"/>
              <a:cs typeface="Times New Roman" panose="02020603050405020304" pitchFamily="18" charset="0"/>
            </a:endParaRPr>
          </a:p>
          <a:p>
            <a:endParaRPr lang="en-GB" sz="2000" b="1" baseline="30000" dirty="0">
              <a:solidFill>
                <a:schemeClr val="bg1"/>
              </a:solidFill>
              <a:ea typeface="MS Mincho" panose="02020609040205080304" pitchFamily="49" charset="-128"/>
              <a:cs typeface="Times New Roman" panose="02020603050405020304" pitchFamily="18" charset="0"/>
            </a:endParaRPr>
          </a:p>
          <a:p>
            <a:endParaRPr lang="en-GB" sz="2000" dirty="0">
              <a:solidFill>
                <a:schemeClr val="bg1"/>
              </a:solidFill>
              <a:ea typeface="MS Mincho" panose="02020609040205080304" pitchFamily="49" charset="-128"/>
              <a:cs typeface="Times New Roman" panose="02020603050405020304" pitchFamily="18" charset="0"/>
            </a:endParaRPr>
          </a:p>
          <a:p>
            <a:endParaRPr lang="en-GB" sz="2000" dirty="0">
              <a:solidFill>
                <a:schemeClr val="bg1"/>
              </a:solidFill>
              <a:ea typeface="MS Mincho" panose="02020609040205080304" pitchFamily="49" charset="-128"/>
              <a:cs typeface="Times New Roman" panose="02020603050405020304" pitchFamily="18" charset="0"/>
            </a:endParaRPr>
          </a:p>
          <a:p>
            <a:r>
              <a:rPr lang="en-GB" sz="2000" dirty="0">
                <a:solidFill>
                  <a:schemeClr val="bg1"/>
                </a:solidFill>
                <a:ea typeface="MS Mincho" panose="02020609040205080304" pitchFamily="49" charset="-128"/>
                <a:cs typeface="Times New Roman" panose="02020603050405020304" pitchFamily="18" charset="0"/>
              </a:rPr>
              <a:t>things have taken place. </a:t>
            </a:r>
            <a:r>
              <a:rPr lang="en-GB" sz="2000" b="1" baseline="30000" dirty="0">
                <a:solidFill>
                  <a:schemeClr val="bg1"/>
                </a:solidFill>
                <a:ea typeface="MS Mincho" panose="02020609040205080304" pitchFamily="49" charset="-128"/>
                <a:cs typeface="Times New Roman" panose="02020603050405020304" pitchFamily="18" charset="0"/>
              </a:rPr>
              <a:t>31 </a:t>
            </a:r>
            <a:r>
              <a:rPr lang="en-GB" sz="2000" dirty="0">
                <a:solidFill>
                  <a:schemeClr val="bg1"/>
                </a:solidFill>
                <a:ea typeface="MS Mincho" panose="02020609040205080304" pitchFamily="49" charset="-128"/>
                <a:cs typeface="Times New Roman" panose="02020603050405020304" pitchFamily="18" charset="0"/>
              </a:rPr>
              <a:t>Heaven and earth will pass away, but my words will not pass away. </a:t>
            </a:r>
            <a:r>
              <a:rPr lang="en-GB" sz="2000" b="1" baseline="30000" dirty="0">
                <a:solidFill>
                  <a:schemeClr val="bg1"/>
                </a:solidFill>
                <a:ea typeface="MS Mincho" panose="02020609040205080304" pitchFamily="49" charset="-128"/>
                <a:cs typeface="Times New Roman" panose="02020603050405020304" pitchFamily="18" charset="0"/>
              </a:rPr>
              <a:t>32 </a:t>
            </a:r>
            <a:r>
              <a:rPr lang="en-GB" sz="2000" dirty="0">
                <a:solidFill>
                  <a:schemeClr val="bg1"/>
                </a:solidFill>
                <a:ea typeface="MS Mincho" panose="02020609040205080304" pitchFamily="49" charset="-128"/>
                <a:cs typeface="Times New Roman" panose="02020603050405020304" pitchFamily="18" charset="0"/>
              </a:rPr>
              <a:t>“But about that day or hour no one knows, neither the angels in heaven, nor the Son, but only the Father. </a:t>
            </a:r>
            <a:r>
              <a:rPr lang="en-GB" sz="2000" b="1" baseline="30000" dirty="0">
                <a:solidFill>
                  <a:schemeClr val="bg1"/>
                </a:solidFill>
                <a:ea typeface="MS Mincho" panose="02020609040205080304" pitchFamily="49" charset="-128"/>
                <a:cs typeface="Times New Roman" panose="02020603050405020304" pitchFamily="18" charset="0"/>
              </a:rPr>
              <a:t>33 </a:t>
            </a:r>
            <a:r>
              <a:rPr lang="en-GB" sz="2000" dirty="0">
                <a:solidFill>
                  <a:schemeClr val="bg1"/>
                </a:solidFill>
                <a:ea typeface="MS Mincho" panose="02020609040205080304" pitchFamily="49" charset="-128"/>
                <a:cs typeface="Times New Roman" panose="02020603050405020304" pitchFamily="18" charset="0"/>
              </a:rPr>
              <a:t>Beware, keep alert;  for you do not know when the time will come. </a:t>
            </a:r>
            <a:r>
              <a:rPr lang="en-GB" sz="2000" b="1" baseline="30000" dirty="0">
                <a:solidFill>
                  <a:schemeClr val="bg1"/>
                </a:solidFill>
                <a:ea typeface="MS Mincho" panose="02020609040205080304" pitchFamily="49" charset="-128"/>
                <a:cs typeface="Times New Roman" panose="02020603050405020304" pitchFamily="18" charset="0"/>
              </a:rPr>
              <a:t>34 </a:t>
            </a:r>
            <a:r>
              <a:rPr lang="en-GB" sz="2000" dirty="0">
                <a:solidFill>
                  <a:schemeClr val="bg1"/>
                </a:solidFill>
                <a:ea typeface="MS Mincho" panose="02020609040205080304" pitchFamily="49" charset="-128"/>
                <a:cs typeface="Times New Roman" panose="02020603050405020304" pitchFamily="18" charset="0"/>
              </a:rPr>
              <a:t>It is like a man going on a journey, when he leaves home and puts his slaves in charge, each with his work, and commands the doorkeeper to be on the watch. </a:t>
            </a:r>
            <a:r>
              <a:rPr lang="en-GB" sz="2000" b="1" baseline="30000" dirty="0">
                <a:solidFill>
                  <a:schemeClr val="bg1"/>
                </a:solidFill>
                <a:ea typeface="MS Mincho" panose="02020609040205080304" pitchFamily="49" charset="-128"/>
                <a:cs typeface="Times New Roman" panose="02020603050405020304" pitchFamily="18" charset="0"/>
              </a:rPr>
              <a:t>35 </a:t>
            </a:r>
            <a:r>
              <a:rPr lang="en-GB" sz="2000" dirty="0">
                <a:solidFill>
                  <a:schemeClr val="bg1"/>
                </a:solidFill>
                <a:ea typeface="MS Mincho" panose="02020609040205080304" pitchFamily="49" charset="-128"/>
                <a:cs typeface="Times New Roman" panose="02020603050405020304" pitchFamily="18" charset="0"/>
              </a:rPr>
              <a:t>Therefore, keep awake—for you do not know when the master of the house will come, in the evening, or at midnight, or at cockcrow, or at dawn, </a:t>
            </a:r>
            <a:r>
              <a:rPr lang="en-GB" sz="2000" b="1" baseline="30000" dirty="0">
                <a:solidFill>
                  <a:schemeClr val="bg1"/>
                </a:solidFill>
                <a:ea typeface="MS Mincho" panose="02020609040205080304" pitchFamily="49" charset="-128"/>
                <a:cs typeface="Times New Roman" panose="02020603050405020304" pitchFamily="18" charset="0"/>
              </a:rPr>
              <a:t>36 </a:t>
            </a:r>
            <a:r>
              <a:rPr lang="en-GB" sz="2000" dirty="0">
                <a:solidFill>
                  <a:schemeClr val="bg1"/>
                </a:solidFill>
                <a:ea typeface="MS Mincho" panose="02020609040205080304" pitchFamily="49" charset="-128"/>
                <a:cs typeface="Times New Roman" panose="02020603050405020304" pitchFamily="18" charset="0"/>
              </a:rPr>
              <a:t>or else he may find you asleep when he comes suddenly. </a:t>
            </a:r>
            <a:r>
              <a:rPr lang="en-GB" sz="2000" b="1" baseline="30000" dirty="0">
                <a:solidFill>
                  <a:schemeClr val="bg1"/>
                </a:solidFill>
                <a:ea typeface="MS Mincho" panose="02020609040205080304" pitchFamily="49" charset="-128"/>
                <a:cs typeface="Times New Roman" panose="02020603050405020304" pitchFamily="18" charset="0"/>
              </a:rPr>
              <a:t>37 </a:t>
            </a:r>
            <a:r>
              <a:rPr lang="en-GB" sz="2000" dirty="0">
                <a:solidFill>
                  <a:schemeClr val="bg1"/>
                </a:solidFill>
                <a:ea typeface="MS Mincho" panose="02020609040205080304" pitchFamily="49" charset="-128"/>
                <a:cs typeface="Times New Roman" panose="02020603050405020304" pitchFamily="18" charset="0"/>
              </a:rPr>
              <a:t>And what I say to you I say to all: Keep awake.”</a:t>
            </a:r>
          </a:p>
        </p:txBody>
      </p:sp>
    </p:spTree>
    <p:extLst>
      <p:ext uri="{BB962C8B-B14F-4D97-AF65-F5344CB8AC3E}">
        <p14:creationId xmlns:p14="http://schemas.microsoft.com/office/powerpoint/2010/main" val="407919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8019A-27A3-B048-982C-5C8F0DD56223}"/>
              </a:ext>
            </a:extLst>
          </p:cNvPr>
          <p:cNvSpPr/>
          <p:nvPr/>
        </p:nvSpPr>
        <p:spPr>
          <a:xfrm>
            <a:off x="6672943" y="239487"/>
            <a:ext cx="5519057" cy="523220"/>
          </a:xfrm>
          <a:prstGeom prst="rect">
            <a:avLst/>
          </a:prstGeom>
        </p:spPr>
        <p:txBody>
          <a:bodyPr wrap="square">
            <a:spAutoFit/>
          </a:bodyPr>
          <a:lstStyle/>
          <a:p>
            <a:r>
              <a:rPr lang="en-GB" sz="2800" b="1" dirty="0">
                <a:solidFill>
                  <a:schemeClr val="bg1"/>
                </a:solidFill>
              </a:rPr>
              <a:t>ADDRESS BY DR BEN NEWTON</a:t>
            </a:r>
          </a:p>
        </p:txBody>
      </p:sp>
      <p:pic>
        <p:nvPicPr>
          <p:cNvPr id="4" name="Picture 3">
            <a:extLst>
              <a:ext uri="{FF2B5EF4-FFF2-40B4-BE49-F238E27FC236}">
                <a16:creationId xmlns:a16="http://schemas.microsoft.com/office/drawing/2014/main" id="{4C0B6F83-38CB-2047-BD53-D38E98B6A9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2200" y="962680"/>
            <a:ext cx="7162800" cy="5372100"/>
          </a:xfrm>
          <a:prstGeom prst="rect">
            <a:avLst/>
          </a:prstGeom>
        </p:spPr>
      </p:pic>
    </p:spTree>
    <p:extLst>
      <p:ext uri="{BB962C8B-B14F-4D97-AF65-F5344CB8AC3E}">
        <p14:creationId xmlns:p14="http://schemas.microsoft.com/office/powerpoint/2010/main" val="11589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TotalTime>
  <Words>2693</Words>
  <Application>Microsoft Macintosh PowerPoint</Application>
  <PresentationFormat>Widescreen</PresentationFormat>
  <Paragraphs>234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Cabin</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Champion</dc:creator>
  <cp:lastModifiedBy>Microsoft Office User</cp:lastModifiedBy>
  <cp:revision>57</cp:revision>
  <dcterms:created xsi:type="dcterms:W3CDTF">2020-11-01T14:04:37Z</dcterms:created>
  <dcterms:modified xsi:type="dcterms:W3CDTF">2020-11-28T18:26:18Z</dcterms:modified>
</cp:coreProperties>
</file>