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83" r:id="rId3"/>
    <p:sldId id="274" r:id="rId4"/>
    <p:sldId id="284" r:id="rId5"/>
    <p:sldId id="263" r:id="rId6"/>
    <p:sldId id="277" r:id="rId7"/>
    <p:sldId id="278" r:id="rId8"/>
    <p:sldId id="265" r:id="rId9"/>
    <p:sldId id="279" r:id="rId10"/>
    <p:sldId id="281" r:id="rId11"/>
    <p:sldId id="262" r:id="rId12"/>
    <p:sldId id="280" r:id="rId13"/>
    <p:sldId id="282" r:id="rId14"/>
    <p:sldId id="266" r:id="rId15"/>
    <p:sldId id="268" r:id="rId16"/>
    <p:sldId id="276" r:id="rId17"/>
    <p:sldId id="275" r:id="rId18"/>
    <p:sldId id="270"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701"/>
    <p:restoredTop sz="96405"/>
  </p:normalViewPr>
  <p:slideViewPr>
    <p:cSldViewPr snapToGrid="0" snapToObjects="1">
      <p:cViewPr varScale="1">
        <p:scale>
          <a:sx n="80" d="100"/>
          <a:sy n="80" d="100"/>
        </p:scale>
        <p:origin x="208" y="1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EA0A-844A-624B-8D18-D547C63F27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699B435-0B17-BA4E-9898-BD520A63B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40233B0-671E-954F-8A7E-421B4EE1B8CC}"/>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5" name="Footer Placeholder 4">
            <a:extLst>
              <a:ext uri="{FF2B5EF4-FFF2-40B4-BE49-F238E27FC236}">
                <a16:creationId xmlns:a16="http://schemas.microsoft.com/office/drawing/2014/main" id="{6E92B947-F9AB-3843-9604-046DD2EC8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46A4A-E48E-4E41-8715-5E2F89C1299D}"/>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952194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37EC-7019-A446-A137-DCEE8C0F0D0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055486-57D7-314A-9669-1CB9CC0D0F2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08150E-7090-4D43-AF5A-3A909C343A51}"/>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5" name="Footer Placeholder 4">
            <a:extLst>
              <a:ext uri="{FF2B5EF4-FFF2-40B4-BE49-F238E27FC236}">
                <a16:creationId xmlns:a16="http://schemas.microsoft.com/office/drawing/2014/main" id="{D6E96D53-6FCB-B249-9F55-5D737CCFE8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9BE46-6590-DC41-86E0-8E34080D3A52}"/>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108505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679A28-33C5-6C40-A2C0-0C8EA4F0335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4AE370C-6AAE-3C40-94FB-110C987AA78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B75F90-FBA7-7B4A-867A-310683E3C996}"/>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5" name="Footer Placeholder 4">
            <a:extLst>
              <a:ext uri="{FF2B5EF4-FFF2-40B4-BE49-F238E27FC236}">
                <a16:creationId xmlns:a16="http://schemas.microsoft.com/office/drawing/2014/main" id="{95D786D7-A109-E344-A996-A988A64E3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C133E-47B5-7443-90AE-595BE3217C46}"/>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1274406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8C00-10FB-B94D-B38C-FC1A106CA5E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A6E142-224B-1B46-8ACB-58D70A25E8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8F70AA-B094-8443-B8A8-492CF0D43BF7}"/>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5" name="Footer Placeholder 4">
            <a:extLst>
              <a:ext uri="{FF2B5EF4-FFF2-40B4-BE49-F238E27FC236}">
                <a16:creationId xmlns:a16="http://schemas.microsoft.com/office/drawing/2014/main" id="{3FD490A5-4F31-9347-B97F-B0196AE1C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1CC84-FF0F-3446-9823-8BC4DE3BA024}"/>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270200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AD8E-4B6F-8A4F-B9FD-6DE5F26CB22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42FC6F1-A232-AD45-9FF4-225DCC3BAF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03A2CB7-91A0-5A43-AED0-08C4FE732BC9}"/>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5" name="Footer Placeholder 4">
            <a:extLst>
              <a:ext uri="{FF2B5EF4-FFF2-40B4-BE49-F238E27FC236}">
                <a16:creationId xmlns:a16="http://schemas.microsoft.com/office/drawing/2014/main" id="{A79FADE2-58D3-844B-8EE0-C1A97A74D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641F1-10D5-F149-AFB4-507567482934}"/>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1589560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22C2-B901-1344-8A59-9A07337093E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5778D51-2B5C-0142-90D6-5BD9B062862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5C7DBC1-92B2-6743-A6B9-67BC3D0BCC6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334EDB-BA6C-0648-8A21-02BF21DBC2B4}"/>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6" name="Footer Placeholder 5">
            <a:extLst>
              <a:ext uri="{FF2B5EF4-FFF2-40B4-BE49-F238E27FC236}">
                <a16:creationId xmlns:a16="http://schemas.microsoft.com/office/drawing/2014/main" id="{241ADD7C-08FD-CF42-A4B4-159CFEC24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2C1AE-EFFE-254D-BBB3-2575494C52FF}"/>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292694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B5BC7-82AB-3041-8360-57A52075D89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85C10B-C583-6A4E-B709-0A33C6BA7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37188D9-CA7A-8948-B7B5-0D44DF83EED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A535817-E983-A244-A0DA-00D9E0DDCE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B8C2B03-F80D-1A43-8311-839FB5EEAEC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97CBA3E-9A2B-0046-87BC-EE94490907C9}"/>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8" name="Footer Placeholder 7">
            <a:extLst>
              <a:ext uri="{FF2B5EF4-FFF2-40B4-BE49-F238E27FC236}">
                <a16:creationId xmlns:a16="http://schemas.microsoft.com/office/drawing/2014/main" id="{F0930C4B-3E2E-FB42-A949-4D7FEF0D7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9778F-152D-BB4D-B0D9-10DFE1F1F48F}"/>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89635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7F0D-DA94-EF49-873A-B0FE9D629D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897BE16-6A30-7D4D-AA38-90816B2140AE}"/>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4" name="Footer Placeholder 3">
            <a:extLst>
              <a:ext uri="{FF2B5EF4-FFF2-40B4-BE49-F238E27FC236}">
                <a16:creationId xmlns:a16="http://schemas.microsoft.com/office/drawing/2014/main" id="{58B580D7-81AB-2C43-8DA3-F8BE7FEEA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BF83AC-5FAA-014F-B4E1-330948A8E023}"/>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181690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9AA932-8355-BA42-A1B9-94B77DBB62FA}"/>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3" name="Footer Placeholder 2">
            <a:extLst>
              <a:ext uri="{FF2B5EF4-FFF2-40B4-BE49-F238E27FC236}">
                <a16:creationId xmlns:a16="http://schemas.microsoft.com/office/drawing/2014/main" id="{413045EA-5908-8E4B-BC4C-71A4A54408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4AFDA-A788-3949-8F36-F53E960A82F1}"/>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3045215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20EF3-3CC1-E84D-B31E-DE07914CE0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8211B27-B863-8C45-A9F5-D60FED89F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887BE8C-7176-CF4E-9EF8-9D6B5FFA0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880A33-A598-D341-8DD9-7ABA77DF1A46}"/>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6" name="Footer Placeholder 5">
            <a:extLst>
              <a:ext uri="{FF2B5EF4-FFF2-40B4-BE49-F238E27FC236}">
                <a16:creationId xmlns:a16="http://schemas.microsoft.com/office/drawing/2014/main" id="{D4287200-1E5B-5C4F-B973-84A41B8AA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2CDDF-D063-F34D-B492-0A4455B27F0D}"/>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134152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E0FB8-2B55-474C-BF7B-D1D861EB1F6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E0F99A0-7710-5E46-9069-9AA7D34EC7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0627CE-1951-0041-9A4F-13A28AD20B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045ACD-CEFF-7B42-AB94-BF654625BD8C}"/>
              </a:ext>
            </a:extLst>
          </p:cNvPr>
          <p:cNvSpPr>
            <a:spLocks noGrp="1"/>
          </p:cNvSpPr>
          <p:nvPr>
            <p:ph type="dt" sz="half" idx="10"/>
          </p:nvPr>
        </p:nvSpPr>
        <p:spPr/>
        <p:txBody>
          <a:bodyPr/>
          <a:lstStyle/>
          <a:p>
            <a:fld id="{70B83656-29DC-354A-A31C-5611699E6488}" type="datetimeFigureOut">
              <a:rPr lang="en-US" smtClean="0"/>
              <a:t>10/11/20</a:t>
            </a:fld>
            <a:endParaRPr lang="en-US"/>
          </a:p>
        </p:txBody>
      </p:sp>
      <p:sp>
        <p:nvSpPr>
          <p:cNvPr id="6" name="Footer Placeholder 5">
            <a:extLst>
              <a:ext uri="{FF2B5EF4-FFF2-40B4-BE49-F238E27FC236}">
                <a16:creationId xmlns:a16="http://schemas.microsoft.com/office/drawing/2014/main" id="{55051AF1-FC02-2F48-90BD-003172C3F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0456EA-8837-344C-A663-616A6FF30319}"/>
              </a:ext>
            </a:extLst>
          </p:cNvPr>
          <p:cNvSpPr>
            <a:spLocks noGrp="1"/>
          </p:cNvSpPr>
          <p:nvPr>
            <p:ph type="sldNum" sz="quarter" idx="12"/>
          </p:nvPr>
        </p:nvSpPr>
        <p:spPr/>
        <p:txBody>
          <a:bodyPr/>
          <a:lstStyle/>
          <a:p>
            <a:fld id="{42146358-E653-5E47-AC54-97809D6D246B}" type="slidenum">
              <a:rPr lang="en-US" smtClean="0"/>
              <a:t>‹#›</a:t>
            </a:fld>
            <a:endParaRPr lang="en-US"/>
          </a:p>
        </p:txBody>
      </p:sp>
    </p:spTree>
    <p:extLst>
      <p:ext uri="{BB962C8B-B14F-4D97-AF65-F5344CB8AC3E}">
        <p14:creationId xmlns:p14="http://schemas.microsoft.com/office/powerpoint/2010/main" val="323965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alpha val="44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9F2B0-A3C0-A048-8E0D-38062F391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CEF0971-8E0D-8B4A-87DF-2ECBB5688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319E0A-80C9-C34F-9084-FB994A5C8E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83656-29DC-354A-A31C-5611699E6488}" type="datetimeFigureOut">
              <a:rPr lang="en-US" smtClean="0"/>
              <a:t>10/11/20</a:t>
            </a:fld>
            <a:endParaRPr lang="en-US"/>
          </a:p>
        </p:txBody>
      </p:sp>
      <p:sp>
        <p:nvSpPr>
          <p:cNvPr id="5" name="Footer Placeholder 4">
            <a:extLst>
              <a:ext uri="{FF2B5EF4-FFF2-40B4-BE49-F238E27FC236}">
                <a16:creationId xmlns:a16="http://schemas.microsoft.com/office/drawing/2014/main" id="{AA857367-35FD-BC48-AB2E-48068E80EF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8BEF7E-FCAB-544E-83E9-9E34DF584F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46358-E653-5E47-AC54-97809D6D246B}" type="slidenum">
              <a:rPr lang="en-US" smtClean="0"/>
              <a:t>‹#›</a:t>
            </a:fld>
            <a:endParaRPr lang="en-US"/>
          </a:p>
        </p:txBody>
      </p:sp>
    </p:spTree>
    <p:extLst>
      <p:ext uri="{BB962C8B-B14F-4D97-AF65-F5344CB8AC3E}">
        <p14:creationId xmlns:p14="http://schemas.microsoft.com/office/powerpoint/2010/main" val="3571739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40E710-264F-AC46-AB01-FB7549136056}"/>
              </a:ext>
            </a:extLst>
          </p:cNvPr>
          <p:cNvSpPr/>
          <p:nvPr/>
        </p:nvSpPr>
        <p:spPr>
          <a:xfrm>
            <a:off x="1574241" y="281356"/>
            <a:ext cx="9043517" cy="5693866"/>
          </a:xfrm>
          <a:prstGeom prst="rect">
            <a:avLst/>
          </a:prstGeom>
        </p:spPr>
        <p:txBody>
          <a:bodyPr wrap="square">
            <a:spAutoFit/>
          </a:bodyPr>
          <a:lstStyle/>
          <a:p>
            <a:pPr algn="ctr"/>
            <a:r>
              <a:rPr lang="en-GB" sz="4400" b="1" dirty="0"/>
              <a:t> 18</a:t>
            </a:r>
            <a:r>
              <a:rPr lang="en-GB" sz="4400" b="1" baseline="30000" dirty="0"/>
              <a:t>th</a:t>
            </a:r>
            <a:r>
              <a:rPr lang="en-GB" sz="4400" b="1" dirty="0"/>
              <a:t> Sunday after Trinity</a:t>
            </a:r>
          </a:p>
          <a:p>
            <a:pPr algn="ctr"/>
            <a:endParaRPr lang="en-GB" sz="4000" dirty="0"/>
          </a:p>
          <a:p>
            <a:pPr algn="ctr"/>
            <a:r>
              <a:rPr lang="en-GB" sz="4000" dirty="0"/>
              <a:t>11</a:t>
            </a:r>
            <a:r>
              <a:rPr lang="en-GB" sz="4000" baseline="30000" dirty="0"/>
              <a:t>th</a:t>
            </a:r>
            <a:r>
              <a:rPr lang="en-GB" sz="4000" dirty="0"/>
              <a:t> October 2020 at 7.00pm</a:t>
            </a:r>
          </a:p>
          <a:p>
            <a:pPr algn="ctr"/>
            <a:r>
              <a:rPr lang="en-GB" sz="4000" dirty="0"/>
              <a:t>Churn Valley Benefice </a:t>
            </a:r>
          </a:p>
          <a:p>
            <a:pPr algn="ctr"/>
            <a:r>
              <a:rPr lang="en-GB" sz="4000" dirty="0"/>
              <a:t>Cirencester Deanery</a:t>
            </a:r>
          </a:p>
          <a:p>
            <a:pPr algn="ctr"/>
            <a:endParaRPr lang="en-GB" sz="4000" dirty="0"/>
          </a:p>
          <a:p>
            <a:pPr algn="ctr"/>
            <a:r>
              <a:rPr lang="en-GB" sz="4000" b="1" dirty="0"/>
              <a:t>Reflections and Prayers </a:t>
            </a:r>
            <a:endParaRPr lang="en-GB" sz="4000" dirty="0"/>
          </a:p>
          <a:p>
            <a:pPr algn="ctr"/>
            <a:endParaRPr lang="en-GB" sz="4000" b="1" dirty="0"/>
          </a:p>
          <a:p>
            <a:pPr algn="ctr"/>
            <a:r>
              <a:rPr lang="en-GB" sz="4000" b="1" dirty="0"/>
              <a:t>Online Worship</a:t>
            </a:r>
            <a:endParaRPr lang="en-GB" sz="4000" dirty="0"/>
          </a:p>
        </p:txBody>
      </p:sp>
    </p:spTree>
    <p:extLst>
      <p:ext uri="{BB962C8B-B14F-4D97-AF65-F5344CB8AC3E}">
        <p14:creationId xmlns:p14="http://schemas.microsoft.com/office/powerpoint/2010/main" val="336392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2D1C3-CAAB-7F42-80BA-40B387B92C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0113" y="377948"/>
            <a:ext cx="10190162" cy="6319715"/>
          </a:xfrm>
          <a:prstGeom prst="rect">
            <a:avLst/>
          </a:prstGeom>
        </p:spPr>
      </p:pic>
    </p:spTree>
    <p:extLst>
      <p:ext uri="{BB962C8B-B14F-4D97-AF65-F5344CB8AC3E}">
        <p14:creationId xmlns:p14="http://schemas.microsoft.com/office/powerpoint/2010/main" val="4195388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A5D6D-A70C-0F42-AF94-887E531089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4488" y="145763"/>
            <a:ext cx="8579691" cy="6566474"/>
          </a:xfrm>
          <a:prstGeom prst="rect">
            <a:avLst/>
          </a:prstGeom>
        </p:spPr>
      </p:pic>
    </p:spTree>
    <p:extLst>
      <p:ext uri="{BB962C8B-B14F-4D97-AF65-F5344CB8AC3E}">
        <p14:creationId xmlns:p14="http://schemas.microsoft.com/office/powerpoint/2010/main" val="1214520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E52A43-5626-3644-8412-A3E22E7885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756" y="451744"/>
            <a:ext cx="11520487" cy="5954511"/>
          </a:xfrm>
          <a:prstGeom prst="rect">
            <a:avLst/>
          </a:prstGeom>
        </p:spPr>
      </p:pic>
    </p:spTree>
    <p:extLst>
      <p:ext uri="{BB962C8B-B14F-4D97-AF65-F5344CB8AC3E}">
        <p14:creationId xmlns:p14="http://schemas.microsoft.com/office/powerpoint/2010/main" val="1847385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106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5FDA19-9180-CB41-92B6-F08C95E4E91D}"/>
              </a:ext>
            </a:extLst>
          </p:cNvPr>
          <p:cNvSpPr txBox="1"/>
          <p:nvPr/>
        </p:nvSpPr>
        <p:spPr>
          <a:xfrm>
            <a:off x="1154243" y="0"/>
            <a:ext cx="9024078" cy="7725192"/>
          </a:xfrm>
          <a:prstGeom prst="rect">
            <a:avLst/>
          </a:prstGeom>
          <a:noFill/>
        </p:spPr>
        <p:txBody>
          <a:bodyPr wrap="square" rtlCol="0">
            <a:spAutoFit/>
          </a:bodyPr>
          <a:lstStyle/>
          <a:p>
            <a:r>
              <a:rPr lang="en-GB" sz="4000" b="1" dirty="0">
                <a:highlight>
                  <a:srgbClr val="00FF00"/>
                </a:highlight>
              </a:rPr>
              <a:t>HYMN</a:t>
            </a:r>
            <a:r>
              <a:rPr lang="en-GB" sz="4000" b="1" dirty="0"/>
              <a:t> – Dear Lord and Father of Mankind</a:t>
            </a:r>
            <a:endParaRPr lang="en-GB" sz="4000" dirty="0"/>
          </a:p>
          <a:p>
            <a:r>
              <a:rPr lang="en-GB" sz="2800" dirty="0"/>
              <a:t> </a:t>
            </a:r>
          </a:p>
          <a:p>
            <a:r>
              <a:rPr lang="en-GB" sz="2800" dirty="0"/>
              <a:t>Dear Lord and Father of mankind,</a:t>
            </a:r>
            <a:br>
              <a:rPr lang="en-GB" sz="2800" dirty="0"/>
            </a:br>
            <a:r>
              <a:rPr lang="en-GB" sz="2800" dirty="0"/>
              <a:t>forgive our foolish ways:</a:t>
            </a:r>
            <a:br>
              <a:rPr lang="en-GB" sz="2800" dirty="0"/>
            </a:br>
            <a:r>
              <a:rPr lang="en-GB" sz="2800" dirty="0"/>
              <a:t>reclothe us in our rightful mind;</a:t>
            </a:r>
            <a:br>
              <a:rPr lang="en-GB" sz="2800" dirty="0"/>
            </a:br>
            <a:r>
              <a:rPr lang="en-GB" sz="2800" dirty="0"/>
              <a:t>in purer lives your service find,</a:t>
            </a:r>
            <a:br>
              <a:rPr lang="en-GB" sz="2800" dirty="0"/>
            </a:br>
            <a:r>
              <a:rPr lang="en-GB" sz="2800" dirty="0"/>
              <a:t>in deeper reverence praise,</a:t>
            </a:r>
            <a:br>
              <a:rPr lang="en-GB" sz="2800" dirty="0"/>
            </a:br>
            <a:r>
              <a:rPr lang="en-GB" sz="2800" dirty="0"/>
              <a:t>in deeper reverence praise.</a:t>
            </a:r>
          </a:p>
          <a:p>
            <a:r>
              <a:rPr lang="en-GB" sz="2800" dirty="0"/>
              <a:t> </a:t>
            </a:r>
          </a:p>
          <a:p>
            <a:r>
              <a:rPr lang="en-GB" sz="2800" dirty="0"/>
              <a:t>In simple trust like theirs who heard,</a:t>
            </a:r>
            <a:br>
              <a:rPr lang="en-GB" sz="2800" dirty="0"/>
            </a:br>
            <a:r>
              <a:rPr lang="en-GB" sz="2800" dirty="0"/>
              <a:t>beside the Syrian sea,</a:t>
            </a:r>
            <a:br>
              <a:rPr lang="en-GB" sz="2800" dirty="0"/>
            </a:br>
            <a:r>
              <a:rPr lang="en-GB" sz="2800" dirty="0"/>
              <a:t>the gracious calling of the Lord</a:t>
            </a:r>
            <a:br>
              <a:rPr lang="en-GB" sz="2800" dirty="0"/>
            </a:br>
            <a:r>
              <a:rPr lang="en-GB" sz="2800" dirty="0"/>
              <a:t>let us, like them, obey his word:</a:t>
            </a:r>
            <a:br>
              <a:rPr lang="en-GB" sz="2800" dirty="0"/>
            </a:br>
            <a:r>
              <a:rPr lang="en-GB" sz="2800" dirty="0"/>
              <a:t>'Rise up and follow me,</a:t>
            </a:r>
            <a:br>
              <a:rPr lang="en-GB" sz="2800" dirty="0"/>
            </a:br>
            <a:r>
              <a:rPr lang="en-GB" sz="2800" dirty="0"/>
              <a:t>rise up and follow me!'</a:t>
            </a:r>
          </a:p>
          <a:p>
            <a:endParaRPr lang="en-GB" sz="3200" dirty="0"/>
          </a:p>
          <a:p>
            <a:r>
              <a:rPr lang="en-GB" sz="3200" dirty="0"/>
              <a:t> </a:t>
            </a:r>
            <a:r>
              <a:rPr lang="en-GB" sz="3200" b="1" dirty="0"/>
              <a:t> </a:t>
            </a:r>
            <a:endParaRPr lang="en-GB" sz="3200" dirty="0"/>
          </a:p>
        </p:txBody>
      </p:sp>
      <p:pic>
        <p:nvPicPr>
          <p:cNvPr id="4" name="All_creatures_of_our_God_and_King_lLNI0tJ" descr="All_creatures_of_our_God_and_King_lLNI0tJ">
            <a:hlinkClick r:id="" action="ppaction://media"/>
            <a:extLst>
              <a:ext uri="{FF2B5EF4-FFF2-40B4-BE49-F238E27FC236}">
                <a16:creationId xmlns:a16="http://schemas.microsoft.com/office/drawing/2014/main" id="{0EA01B6A-78CB-BE4F-8E65-8DCA9BBEA2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94798" y="1263935"/>
            <a:ext cx="812800" cy="812800"/>
          </a:xfrm>
          <a:prstGeom prst="rect">
            <a:avLst/>
          </a:prstGeom>
        </p:spPr>
      </p:pic>
    </p:spTree>
    <p:extLst>
      <p:ext uri="{BB962C8B-B14F-4D97-AF65-F5344CB8AC3E}">
        <p14:creationId xmlns:p14="http://schemas.microsoft.com/office/powerpoint/2010/main" val="21144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AD3A66-F87D-394D-BB14-B723B58855BC}"/>
              </a:ext>
            </a:extLst>
          </p:cNvPr>
          <p:cNvSpPr txBox="1"/>
          <p:nvPr/>
        </p:nvSpPr>
        <p:spPr>
          <a:xfrm>
            <a:off x="1169233" y="265350"/>
            <a:ext cx="9024078" cy="6186309"/>
          </a:xfrm>
          <a:prstGeom prst="rect">
            <a:avLst/>
          </a:prstGeom>
          <a:noFill/>
        </p:spPr>
        <p:txBody>
          <a:bodyPr wrap="square" rtlCol="0">
            <a:spAutoFit/>
          </a:bodyPr>
          <a:lstStyle/>
          <a:p>
            <a:r>
              <a:rPr lang="en-GB" sz="2800" dirty="0"/>
              <a:t>O sabbath rest by Galilee!</a:t>
            </a:r>
            <a:br>
              <a:rPr lang="en-GB" sz="2800" dirty="0"/>
            </a:br>
            <a:r>
              <a:rPr lang="en-GB" sz="2800" dirty="0"/>
              <a:t>O calm of hills above,</a:t>
            </a:r>
            <a:br>
              <a:rPr lang="en-GB" sz="2800" dirty="0"/>
            </a:br>
            <a:r>
              <a:rPr lang="en-GB" sz="2800" dirty="0"/>
              <a:t>when Jesus shared on bended knee</a:t>
            </a:r>
            <a:br>
              <a:rPr lang="en-GB" sz="2800" dirty="0"/>
            </a:br>
            <a:r>
              <a:rPr lang="en-GB" sz="2800" dirty="0"/>
              <a:t>the silence of eternity</a:t>
            </a:r>
            <a:br>
              <a:rPr lang="en-GB" sz="2800" dirty="0"/>
            </a:br>
            <a:r>
              <a:rPr lang="en-GB" sz="2800" dirty="0"/>
              <a:t>interpreted by love,</a:t>
            </a:r>
            <a:br>
              <a:rPr lang="en-GB" sz="2800" dirty="0"/>
            </a:br>
            <a:r>
              <a:rPr lang="en-GB" sz="2800" dirty="0"/>
              <a:t>interpreted by love!</a:t>
            </a:r>
          </a:p>
          <a:p>
            <a:r>
              <a:rPr lang="en-GB" sz="2800" dirty="0"/>
              <a:t> </a:t>
            </a:r>
          </a:p>
          <a:p>
            <a:r>
              <a:rPr lang="en-GB" sz="2800" dirty="0"/>
              <a:t>Drop your still dews of quietness,</a:t>
            </a:r>
            <a:br>
              <a:rPr lang="en-GB" sz="2800" dirty="0"/>
            </a:br>
            <a:r>
              <a:rPr lang="en-GB" sz="2800" dirty="0"/>
              <a:t>till all our strivings cease;</a:t>
            </a:r>
            <a:br>
              <a:rPr lang="en-GB" sz="2800" dirty="0"/>
            </a:br>
            <a:r>
              <a:rPr lang="en-GB" sz="2800" dirty="0"/>
              <a:t>take from our souls the strain and stress,</a:t>
            </a:r>
            <a:br>
              <a:rPr lang="en-GB" sz="2800" dirty="0"/>
            </a:br>
            <a:r>
              <a:rPr lang="en-GB" sz="2800" dirty="0"/>
              <a:t>and let our ordered lives confess</a:t>
            </a:r>
            <a:br>
              <a:rPr lang="en-GB" sz="2800" dirty="0"/>
            </a:br>
            <a:r>
              <a:rPr lang="en-GB" sz="2800" dirty="0"/>
              <a:t>the beauty of your peace,</a:t>
            </a:r>
            <a:br>
              <a:rPr lang="en-GB" sz="2800" dirty="0"/>
            </a:br>
            <a:r>
              <a:rPr lang="en-GB" sz="2800" dirty="0"/>
              <a:t>the beauty of your peace.</a:t>
            </a:r>
          </a:p>
          <a:p>
            <a:r>
              <a:rPr lang="en-GB" sz="3200" b="1" dirty="0"/>
              <a:t> </a:t>
            </a:r>
            <a:endParaRPr lang="en-GB" sz="3200" dirty="0"/>
          </a:p>
        </p:txBody>
      </p:sp>
    </p:spTree>
    <p:extLst>
      <p:ext uri="{BB962C8B-B14F-4D97-AF65-F5344CB8AC3E}">
        <p14:creationId xmlns:p14="http://schemas.microsoft.com/office/powerpoint/2010/main" val="1617145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AD3A66-F87D-394D-BB14-B723B58855BC}"/>
              </a:ext>
            </a:extLst>
          </p:cNvPr>
          <p:cNvSpPr txBox="1"/>
          <p:nvPr/>
        </p:nvSpPr>
        <p:spPr>
          <a:xfrm>
            <a:off x="1169233" y="265350"/>
            <a:ext cx="9024078" cy="3170099"/>
          </a:xfrm>
          <a:prstGeom prst="rect">
            <a:avLst/>
          </a:prstGeom>
          <a:noFill/>
        </p:spPr>
        <p:txBody>
          <a:bodyPr wrap="square" rtlCol="0">
            <a:spAutoFit/>
          </a:bodyPr>
          <a:lstStyle/>
          <a:p>
            <a:r>
              <a:rPr lang="en-GB" sz="2800" dirty="0"/>
              <a:t>Breathe through the heats of our desire</a:t>
            </a:r>
            <a:br>
              <a:rPr lang="en-GB" sz="2800" dirty="0"/>
            </a:br>
            <a:r>
              <a:rPr lang="en-GB" sz="2800" dirty="0"/>
              <a:t>your coolness and your balm;</a:t>
            </a:r>
            <a:br>
              <a:rPr lang="en-GB" sz="2800" dirty="0"/>
            </a:br>
            <a:r>
              <a:rPr lang="en-GB" sz="2800" dirty="0"/>
              <a:t>let sense be dumb, let flesh retire,</a:t>
            </a:r>
            <a:br>
              <a:rPr lang="en-GB" sz="2800" dirty="0"/>
            </a:br>
            <a:r>
              <a:rPr lang="en-GB" sz="2800" dirty="0"/>
              <a:t>speak through the earthquake, wind and fire,</a:t>
            </a:r>
            <a:br>
              <a:rPr lang="en-GB" sz="2800" dirty="0"/>
            </a:br>
            <a:r>
              <a:rPr lang="en-GB" sz="2800" dirty="0"/>
              <a:t>O still small voice of calm,</a:t>
            </a:r>
            <a:br>
              <a:rPr lang="en-GB" sz="2800" dirty="0"/>
            </a:br>
            <a:r>
              <a:rPr lang="en-GB" sz="2800" dirty="0"/>
              <a:t>O still small voice of calm!</a:t>
            </a:r>
          </a:p>
          <a:p>
            <a:endParaRPr lang="en-GB" sz="3200" dirty="0"/>
          </a:p>
        </p:txBody>
      </p:sp>
    </p:spTree>
    <p:extLst>
      <p:ext uri="{BB962C8B-B14F-4D97-AF65-F5344CB8AC3E}">
        <p14:creationId xmlns:p14="http://schemas.microsoft.com/office/powerpoint/2010/main" val="3477397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AD3A66-F87D-394D-BB14-B723B58855BC}"/>
              </a:ext>
            </a:extLst>
          </p:cNvPr>
          <p:cNvSpPr txBox="1"/>
          <p:nvPr/>
        </p:nvSpPr>
        <p:spPr>
          <a:xfrm>
            <a:off x="1169233" y="209860"/>
            <a:ext cx="9024078" cy="707886"/>
          </a:xfrm>
          <a:prstGeom prst="rect">
            <a:avLst/>
          </a:prstGeom>
          <a:noFill/>
        </p:spPr>
        <p:txBody>
          <a:bodyPr wrap="square" rtlCol="0">
            <a:spAutoFit/>
          </a:bodyPr>
          <a:lstStyle/>
          <a:p>
            <a:r>
              <a:rPr lang="en-GB" sz="4000" b="1" dirty="0">
                <a:highlight>
                  <a:srgbClr val="FFFF00"/>
                </a:highlight>
              </a:rPr>
              <a:t>Prayers</a:t>
            </a:r>
            <a:endParaRPr lang="en-GB" sz="4000" dirty="0">
              <a:highlight>
                <a:srgbClr val="FFFF00"/>
              </a:highlight>
            </a:endParaRPr>
          </a:p>
        </p:txBody>
      </p:sp>
      <p:sp>
        <p:nvSpPr>
          <p:cNvPr id="3" name="TextBox 2">
            <a:extLst>
              <a:ext uri="{FF2B5EF4-FFF2-40B4-BE49-F238E27FC236}">
                <a16:creationId xmlns:a16="http://schemas.microsoft.com/office/drawing/2014/main" id="{ADC158E4-F6BB-5E40-8678-0F59B49B5C33}"/>
              </a:ext>
            </a:extLst>
          </p:cNvPr>
          <p:cNvSpPr txBox="1"/>
          <p:nvPr/>
        </p:nvSpPr>
        <p:spPr>
          <a:xfrm>
            <a:off x="1169233" y="929391"/>
            <a:ext cx="7690503" cy="2554545"/>
          </a:xfrm>
          <a:prstGeom prst="rect">
            <a:avLst/>
          </a:prstGeom>
          <a:noFill/>
        </p:spPr>
        <p:txBody>
          <a:bodyPr wrap="none" rtlCol="0">
            <a:spAutoFit/>
          </a:bodyPr>
          <a:lstStyle/>
          <a:p>
            <a:endParaRPr lang="en-GB" sz="3200" dirty="0"/>
          </a:p>
          <a:p>
            <a:r>
              <a:rPr lang="en-GB" sz="3200" b="1" i="1" dirty="0"/>
              <a:t>Please join in at the end of each brief prayer</a:t>
            </a:r>
          </a:p>
          <a:p>
            <a:endParaRPr lang="en-GB" sz="3200" dirty="0"/>
          </a:p>
          <a:p>
            <a:r>
              <a:rPr lang="en-GB" sz="3200" dirty="0"/>
              <a:t>Lord, in your mercy, </a:t>
            </a:r>
          </a:p>
          <a:p>
            <a:r>
              <a:rPr lang="en-GB" sz="3200" b="1" i="1" dirty="0">
                <a:solidFill>
                  <a:srgbClr val="FF0000"/>
                </a:solidFill>
              </a:rPr>
              <a:t>All </a:t>
            </a:r>
            <a:r>
              <a:rPr lang="en-GB" sz="3200" b="1" i="1" dirty="0"/>
              <a:t>- Hear our Prayer</a:t>
            </a:r>
            <a:r>
              <a:rPr lang="en-GB" sz="3200" i="1" dirty="0"/>
              <a:t>.</a:t>
            </a:r>
            <a:endParaRPr lang="en-GB" sz="3200" dirty="0"/>
          </a:p>
        </p:txBody>
      </p:sp>
    </p:spTree>
    <p:extLst>
      <p:ext uri="{BB962C8B-B14F-4D97-AF65-F5344CB8AC3E}">
        <p14:creationId xmlns:p14="http://schemas.microsoft.com/office/powerpoint/2010/main" val="1392041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278AFC-25A3-4540-A437-E174A70BD04F}"/>
              </a:ext>
            </a:extLst>
          </p:cNvPr>
          <p:cNvSpPr txBox="1"/>
          <p:nvPr/>
        </p:nvSpPr>
        <p:spPr>
          <a:xfrm>
            <a:off x="679307" y="1036137"/>
            <a:ext cx="6800644" cy="6124754"/>
          </a:xfrm>
          <a:prstGeom prst="rect">
            <a:avLst/>
          </a:prstGeom>
          <a:noFill/>
        </p:spPr>
        <p:txBody>
          <a:bodyPr wrap="none" rtlCol="0">
            <a:spAutoFit/>
          </a:bodyPr>
          <a:lstStyle/>
          <a:p>
            <a:r>
              <a:rPr lang="en-GB" sz="2800" b="1" dirty="0"/>
              <a:t>Our Father, who art in heaven,</a:t>
            </a:r>
          </a:p>
          <a:p>
            <a:r>
              <a:rPr lang="en-GB" sz="2800" b="1" dirty="0"/>
              <a:t>Hallowed be thy Name,</a:t>
            </a:r>
          </a:p>
          <a:p>
            <a:r>
              <a:rPr lang="en-GB" sz="2800" b="1" dirty="0"/>
              <a:t>Thy Kingdom come,</a:t>
            </a:r>
          </a:p>
          <a:p>
            <a:r>
              <a:rPr lang="en-GB" sz="2800" b="1" dirty="0"/>
              <a:t>Thy will be done on Earth as it is in heaven, </a:t>
            </a:r>
          </a:p>
          <a:p>
            <a:r>
              <a:rPr lang="en-GB" sz="2800" b="1" dirty="0"/>
              <a:t>Give us this day our daily bread,</a:t>
            </a:r>
          </a:p>
          <a:p>
            <a:r>
              <a:rPr lang="en-GB" sz="2800" b="1" dirty="0"/>
              <a:t>And forgive us our trespasses,</a:t>
            </a:r>
          </a:p>
          <a:p>
            <a:r>
              <a:rPr lang="en-GB" sz="2800" b="1" dirty="0"/>
              <a:t>As we forgive those who trespass against us,</a:t>
            </a:r>
          </a:p>
          <a:p>
            <a:r>
              <a:rPr lang="en-GB" sz="2800" b="1" dirty="0"/>
              <a:t>And lead us not into temptation,</a:t>
            </a:r>
          </a:p>
          <a:p>
            <a:r>
              <a:rPr lang="en-GB" sz="2800" b="1" dirty="0"/>
              <a:t>But deliver us from evil,</a:t>
            </a:r>
          </a:p>
          <a:p>
            <a:r>
              <a:rPr lang="en-GB" sz="2800" b="1" dirty="0"/>
              <a:t>For thine is the kingdom,</a:t>
            </a:r>
          </a:p>
          <a:p>
            <a:r>
              <a:rPr lang="en-GB" sz="2800" b="1" dirty="0"/>
              <a:t>And the power, and the glory,</a:t>
            </a:r>
          </a:p>
          <a:p>
            <a:r>
              <a:rPr lang="en-GB" sz="2800" b="1" dirty="0"/>
              <a:t>For ever and ever,</a:t>
            </a:r>
          </a:p>
          <a:p>
            <a:r>
              <a:rPr lang="en-US" sz="2800" b="1" dirty="0"/>
              <a:t>Amen</a:t>
            </a:r>
            <a:endParaRPr lang="en-GB" sz="2800" b="1" dirty="0"/>
          </a:p>
          <a:p>
            <a:r>
              <a:rPr lang="en-GB" sz="2800" b="1" dirty="0">
                <a:solidFill>
                  <a:srgbClr val="FFFF00"/>
                </a:solidFill>
              </a:rPr>
              <a:t> </a:t>
            </a:r>
            <a:endParaRPr lang="en-GB" sz="2800" dirty="0">
              <a:solidFill>
                <a:srgbClr val="FFFF00"/>
              </a:solidFill>
            </a:endParaRPr>
          </a:p>
        </p:txBody>
      </p:sp>
      <p:sp>
        <p:nvSpPr>
          <p:cNvPr id="4" name="TextBox 3">
            <a:extLst>
              <a:ext uri="{FF2B5EF4-FFF2-40B4-BE49-F238E27FC236}">
                <a16:creationId xmlns:a16="http://schemas.microsoft.com/office/drawing/2014/main" id="{CF082BDD-85C9-E048-B32D-A1EB11515B28}"/>
              </a:ext>
            </a:extLst>
          </p:cNvPr>
          <p:cNvSpPr txBox="1"/>
          <p:nvPr/>
        </p:nvSpPr>
        <p:spPr>
          <a:xfrm>
            <a:off x="679307" y="181285"/>
            <a:ext cx="9024078" cy="707886"/>
          </a:xfrm>
          <a:prstGeom prst="rect">
            <a:avLst/>
          </a:prstGeom>
          <a:noFill/>
        </p:spPr>
        <p:txBody>
          <a:bodyPr wrap="square" rtlCol="0">
            <a:spAutoFit/>
          </a:bodyPr>
          <a:lstStyle/>
          <a:p>
            <a:r>
              <a:rPr lang="en-GB" sz="4000" b="1" dirty="0">
                <a:highlight>
                  <a:srgbClr val="FFFF00"/>
                </a:highlight>
              </a:rPr>
              <a:t>The Lord’s Prayer</a:t>
            </a:r>
            <a:endParaRPr lang="en-GB" sz="4000" dirty="0">
              <a:highlight>
                <a:srgbClr val="FFFF00"/>
              </a:highlight>
            </a:endParaRPr>
          </a:p>
        </p:txBody>
      </p:sp>
    </p:spTree>
    <p:extLst>
      <p:ext uri="{BB962C8B-B14F-4D97-AF65-F5344CB8AC3E}">
        <p14:creationId xmlns:p14="http://schemas.microsoft.com/office/powerpoint/2010/main" val="2072778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60E948-1436-5247-B1D5-DD84B0FE39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1198" y="5862180"/>
            <a:ext cx="2190802" cy="995819"/>
          </a:xfrm>
          <a:prstGeom prst="rect">
            <a:avLst/>
          </a:prstGeom>
        </p:spPr>
      </p:pic>
      <p:pic>
        <p:nvPicPr>
          <p:cNvPr id="5" name="Picture 4">
            <a:extLst>
              <a:ext uri="{FF2B5EF4-FFF2-40B4-BE49-F238E27FC236}">
                <a16:creationId xmlns:a16="http://schemas.microsoft.com/office/drawing/2014/main" id="{EB78B64F-D890-4E4F-96FF-DD5B9BC585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862" y="-34555"/>
            <a:ext cx="12440862" cy="6892554"/>
          </a:xfrm>
          <a:prstGeom prst="rect">
            <a:avLst/>
          </a:prstGeom>
        </p:spPr>
      </p:pic>
      <p:pic>
        <p:nvPicPr>
          <p:cNvPr id="6" name="La Rejouissance - Cowley copy" descr="La Rejouissance - Cowley copy">
            <a:hlinkClick r:id="" action="ppaction://media"/>
            <a:extLst>
              <a:ext uri="{FF2B5EF4-FFF2-40B4-BE49-F238E27FC236}">
                <a16:creationId xmlns:a16="http://schemas.microsoft.com/office/drawing/2014/main" id="{2F6BEE45-0DC4-4542-8947-ADFCA6799A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 y="4763"/>
            <a:ext cx="812800" cy="812800"/>
          </a:xfrm>
          <a:prstGeom prst="rect">
            <a:avLst/>
          </a:prstGeom>
        </p:spPr>
      </p:pic>
    </p:spTree>
    <p:extLst>
      <p:ext uri="{BB962C8B-B14F-4D97-AF65-F5344CB8AC3E}">
        <p14:creationId xmlns:p14="http://schemas.microsoft.com/office/powerpoint/2010/main" val="89780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C052ED-0282-9145-91D9-DBD2F7D306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86001"/>
            <a:ext cx="12192000" cy="9144001"/>
          </a:xfrm>
          <a:prstGeom prst="rect">
            <a:avLst/>
          </a:prstGeom>
        </p:spPr>
      </p:pic>
      <p:sp>
        <p:nvSpPr>
          <p:cNvPr id="6" name="TextBox 5">
            <a:extLst>
              <a:ext uri="{FF2B5EF4-FFF2-40B4-BE49-F238E27FC236}">
                <a16:creationId xmlns:a16="http://schemas.microsoft.com/office/drawing/2014/main" id="{3649A426-0A95-6348-ACA1-B0A07E1D066E}"/>
              </a:ext>
            </a:extLst>
          </p:cNvPr>
          <p:cNvSpPr txBox="1"/>
          <p:nvPr/>
        </p:nvSpPr>
        <p:spPr>
          <a:xfrm>
            <a:off x="7657425" y="6396335"/>
            <a:ext cx="4534575" cy="923330"/>
          </a:xfrm>
          <a:prstGeom prst="rect">
            <a:avLst/>
          </a:prstGeom>
          <a:noFill/>
        </p:spPr>
        <p:txBody>
          <a:bodyPr wrap="none" rtlCol="0">
            <a:spAutoFit/>
          </a:bodyPr>
          <a:lstStyle/>
          <a:p>
            <a:r>
              <a:rPr lang="en-GB" dirty="0">
                <a:solidFill>
                  <a:schemeClr val="bg1"/>
                </a:solidFill>
              </a:rPr>
              <a:t>Sunrise in Miami this morning by Kitty Morgan</a:t>
            </a:r>
          </a:p>
          <a:p>
            <a:br>
              <a:rPr lang="en-GB" dirty="0"/>
            </a:br>
            <a:endParaRPr lang="en-US" dirty="0"/>
          </a:p>
        </p:txBody>
      </p:sp>
    </p:spTree>
    <p:extLst>
      <p:ext uri="{BB962C8B-B14F-4D97-AF65-F5344CB8AC3E}">
        <p14:creationId xmlns:p14="http://schemas.microsoft.com/office/powerpoint/2010/main" val="2137048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4810FD-82C1-4547-85B9-CF6A8DE1F8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2170" y="185137"/>
            <a:ext cx="5527659" cy="6487726"/>
          </a:xfrm>
          <a:prstGeom prst="rect">
            <a:avLst/>
          </a:prstGeom>
        </p:spPr>
      </p:pic>
    </p:spTree>
    <p:extLst>
      <p:ext uri="{BB962C8B-B14F-4D97-AF65-F5344CB8AC3E}">
        <p14:creationId xmlns:p14="http://schemas.microsoft.com/office/powerpoint/2010/main" val="2041830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88E52-02AA-5E48-B218-BE7DF86B73D0}"/>
              </a:ext>
            </a:extLst>
          </p:cNvPr>
          <p:cNvSpPr txBox="1"/>
          <p:nvPr/>
        </p:nvSpPr>
        <p:spPr>
          <a:xfrm>
            <a:off x="942812" y="-314381"/>
            <a:ext cx="8504059" cy="7048083"/>
          </a:xfrm>
          <a:prstGeom prst="rect">
            <a:avLst/>
          </a:prstGeom>
          <a:noFill/>
        </p:spPr>
        <p:txBody>
          <a:bodyPr wrap="none" rtlCol="0">
            <a:spAutoFit/>
          </a:bodyPr>
          <a:lstStyle/>
          <a:p>
            <a:endParaRPr lang="en-GB" sz="2800" dirty="0"/>
          </a:p>
          <a:p>
            <a:r>
              <a:rPr lang="en-GB" sz="4000" b="1" dirty="0">
                <a:highlight>
                  <a:srgbClr val="FFFF00"/>
                </a:highlight>
              </a:rPr>
              <a:t>Preparation</a:t>
            </a:r>
          </a:p>
          <a:p>
            <a:endParaRPr lang="en-GB" sz="3200" b="1" i="1" dirty="0"/>
          </a:p>
          <a:p>
            <a:r>
              <a:rPr lang="en-GB" sz="3200" dirty="0"/>
              <a:t>O God, make speed to save us</a:t>
            </a:r>
          </a:p>
          <a:p>
            <a:r>
              <a:rPr lang="en-GB" sz="3200" b="1" dirty="0">
                <a:solidFill>
                  <a:srgbClr val="FF0000"/>
                </a:solidFill>
              </a:rPr>
              <a:t>All</a:t>
            </a:r>
            <a:r>
              <a:rPr lang="en-GB" sz="3200" b="1" dirty="0"/>
              <a:t> - O Lord, make haste to help us.</a:t>
            </a:r>
          </a:p>
          <a:p>
            <a:pPr fontAlgn="base"/>
            <a:r>
              <a:rPr lang="en-GB" sz="3200" dirty="0"/>
              <a:t>That this evening may be holy, good and peaceful,</a:t>
            </a:r>
            <a:br>
              <a:rPr lang="en-GB" sz="3200" dirty="0"/>
            </a:br>
            <a:r>
              <a:rPr lang="en-GB" sz="3200" dirty="0"/>
              <a:t>let us pray with one heart and mind.</a:t>
            </a:r>
          </a:p>
          <a:p>
            <a:r>
              <a:rPr lang="en-GB" sz="3200" b="1" i="1" dirty="0"/>
              <a:t>Silence is kept.</a:t>
            </a:r>
          </a:p>
          <a:p>
            <a:pPr fontAlgn="base"/>
            <a:r>
              <a:rPr lang="en-GB" sz="3200" dirty="0"/>
              <a:t>As our evening prayer rises before you, O God,</a:t>
            </a:r>
            <a:br>
              <a:rPr lang="en-GB" sz="3200" dirty="0"/>
            </a:br>
            <a:r>
              <a:rPr lang="en-GB" sz="3200" dirty="0"/>
              <a:t>so may your mercy come down upon us</a:t>
            </a:r>
            <a:br>
              <a:rPr lang="en-GB" sz="3200" dirty="0"/>
            </a:br>
            <a:r>
              <a:rPr lang="en-GB" sz="3200" dirty="0"/>
              <a:t>to cleanse our hearts</a:t>
            </a:r>
            <a:br>
              <a:rPr lang="en-GB" sz="3200" dirty="0"/>
            </a:br>
            <a:r>
              <a:rPr lang="en-GB" sz="3200" dirty="0"/>
              <a:t>and set us free to sing your praise</a:t>
            </a:r>
            <a:br>
              <a:rPr lang="en-GB" sz="3200" dirty="0"/>
            </a:br>
            <a:r>
              <a:rPr lang="en-GB" sz="3200" dirty="0"/>
              <a:t>now and for ever.</a:t>
            </a:r>
            <a:br>
              <a:rPr lang="en-GB" sz="3200" dirty="0"/>
            </a:br>
            <a:r>
              <a:rPr lang="en-GB" sz="3200" b="1" i="1" dirty="0">
                <a:solidFill>
                  <a:srgbClr val="FF0000"/>
                </a:solidFill>
              </a:rPr>
              <a:t>All </a:t>
            </a:r>
            <a:r>
              <a:rPr lang="en-GB" sz="3200" b="1" i="1" dirty="0"/>
              <a:t>-</a:t>
            </a:r>
            <a:r>
              <a:rPr lang="en-GB" sz="3200" b="1" i="1" dirty="0">
                <a:solidFill>
                  <a:srgbClr val="FF0000"/>
                </a:solidFill>
              </a:rPr>
              <a:t> </a:t>
            </a:r>
            <a:r>
              <a:rPr lang="en-GB" sz="3200" b="1" dirty="0"/>
              <a:t>Amen.</a:t>
            </a:r>
            <a:endParaRPr lang="en-GB" sz="3200" dirty="0"/>
          </a:p>
        </p:txBody>
      </p:sp>
    </p:spTree>
    <p:extLst>
      <p:ext uri="{BB962C8B-B14F-4D97-AF65-F5344CB8AC3E}">
        <p14:creationId xmlns:p14="http://schemas.microsoft.com/office/powerpoint/2010/main" val="2142555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A803D5-520D-6F45-913C-00AC6EECCFFB}"/>
              </a:ext>
            </a:extLst>
          </p:cNvPr>
          <p:cNvSpPr/>
          <p:nvPr/>
        </p:nvSpPr>
        <p:spPr>
          <a:xfrm>
            <a:off x="1044006" y="471492"/>
            <a:ext cx="10771757" cy="5447645"/>
          </a:xfrm>
          <a:prstGeom prst="rect">
            <a:avLst/>
          </a:prstGeom>
        </p:spPr>
        <p:txBody>
          <a:bodyPr wrap="square">
            <a:spAutoFit/>
          </a:bodyPr>
          <a:lstStyle/>
          <a:p>
            <a:r>
              <a:rPr lang="en-GB" sz="4000" b="1" dirty="0">
                <a:highlight>
                  <a:srgbClr val="FF0000"/>
                </a:highlight>
              </a:rPr>
              <a:t>Exodus 32: 1 - 14</a:t>
            </a:r>
          </a:p>
          <a:p>
            <a:endParaRPr lang="en-GB" sz="2800" dirty="0"/>
          </a:p>
          <a:p>
            <a:r>
              <a:rPr lang="en-GB" sz="2800" b="1" dirty="0"/>
              <a:t>32 </a:t>
            </a:r>
            <a:r>
              <a:rPr lang="en-GB" sz="2800" dirty="0"/>
              <a:t>When the people saw that Moses delayed to come down from the mountain, the people gathered around Aaron, and said to him, “</a:t>
            </a:r>
            <a:r>
              <a:rPr lang="en-GB" sz="2800" u="sng" dirty="0"/>
              <a:t>Come, make gods for us, who shall go before us; as for this Moses, the man who brought us up out of the land of Egypt, we do not know what has become of him</a:t>
            </a:r>
            <a:r>
              <a:rPr lang="en-GB" sz="2800" dirty="0"/>
              <a:t>.” </a:t>
            </a:r>
            <a:r>
              <a:rPr lang="en-GB" sz="2800" b="1" baseline="30000" dirty="0"/>
              <a:t>2 </a:t>
            </a:r>
            <a:r>
              <a:rPr lang="en-GB" sz="2800" dirty="0"/>
              <a:t>Aaron said to them, “Take off the gold rings that are on the ears of your wives, your sons, and your daughters, and bring them to me.” </a:t>
            </a:r>
            <a:r>
              <a:rPr lang="en-GB" sz="2800" b="1" baseline="30000" dirty="0"/>
              <a:t>3 </a:t>
            </a:r>
            <a:r>
              <a:rPr lang="en-GB" sz="2800" dirty="0"/>
              <a:t>So all the people took off the gold rings from their ears, and brought them to Aaron. </a:t>
            </a:r>
            <a:r>
              <a:rPr lang="en-GB" sz="2800" b="1" baseline="30000" dirty="0"/>
              <a:t>4 </a:t>
            </a:r>
            <a:r>
              <a:rPr lang="en-GB" sz="2800" dirty="0"/>
              <a:t>He took the gold from them, formed it in a mould, and cast an image of a calf; and they said, “These are your gods, O Israel, who brought you up out of the land of Egypt!” </a:t>
            </a:r>
            <a:endParaRPr lang="en-GB" sz="3200" dirty="0"/>
          </a:p>
        </p:txBody>
      </p:sp>
    </p:spTree>
    <p:extLst>
      <p:ext uri="{BB962C8B-B14F-4D97-AF65-F5344CB8AC3E}">
        <p14:creationId xmlns:p14="http://schemas.microsoft.com/office/powerpoint/2010/main" val="3847266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A803D5-520D-6F45-913C-00AC6EECCFFB}"/>
              </a:ext>
            </a:extLst>
          </p:cNvPr>
          <p:cNvSpPr/>
          <p:nvPr/>
        </p:nvSpPr>
        <p:spPr>
          <a:xfrm>
            <a:off x="801119" y="142880"/>
            <a:ext cx="9985944" cy="7048083"/>
          </a:xfrm>
          <a:prstGeom prst="rect">
            <a:avLst/>
          </a:prstGeom>
        </p:spPr>
        <p:txBody>
          <a:bodyPr wrap="square">
            <a:spAutoFit/>
          </a:bodyPr>
          <a:lstStyle/>
          <a:p>
            <a:r>
              <a:rPr lang="en-GB" sz="2800" b="1" baseline="30000" dirty="0"/>
              <a:t>5 </a:t>
            </a:r>
            <a:r>
              <a:rPr lang="en-GB" sz="2800" dirty="0"/>
              <a:t>When Aaron saw this, he built an altar before it; and Aaron made proclamation and said, “Tomorrow shall be a festival to the Lord.” </a:t>
            </a:r>
            <a:r>
              <a:rPr lang="en-GB" sz="2800" b="1" baseline="30000" dirty="0"/>
              <a:t>6 </a:t>
            </a:r>
            <a:r>
              <a:rPr lang="en-GB" sz="2800" dirty="0"/>
              <a:t>They rose early the next day, and offered burnt offerings and brought sacrifices of well-being; and the people sat down to eat and drink, and rose up to revel.</a:t>
            </a:r>
          </a:p>
          <a:p>
            <a:r>
              <a:rPr lang="en-GB" sz="2800" b="1" baseline="30000" dirty="0"/>
              <a:t>7 </a:t>
            </a:r>
            <a:r>
              <a:rPr lang="en-GB" sz="2800" dirty="0"/>
              <a:t>The Lord said to Moses, “Go down at once! Your people, whom you brought up out of the land of Egypt, have acted perversely; </a:t>
            </a:r>
            <a:r>
              <a:rPr lang="en-GB" sz="2800" b="1" baseline="30000" dirty="0"/>
              <a:t>8 </a:t>
            </a:r>
            <a:r>
              <a:rPr lang="en-GB" sz="2800" dirty="0"/>
              <a:t>they have been quick to turn aside from the way that I commanded them; they have cast for themselves an image of a calf, and have worshiped it and sacrificed to it, and said, ‘These are your gods, O Israel, who brought you up out of the land of Egypt!’” </a:t>
            </a:r>
            <a:r>
              <a:rPr lang="en-GB" sz="2800" b="1" baseline="30000" dirty="0"/>
              <a:t>9 </a:t>
            </a:r>
            <a:r>
              <a:rPr lang="en-GB" sz="2800" dirty="0"/>
              <a:t>The Lord said to Moses, “I have seen this people, how stiff-necked they are. </a:t>
            </a:r>
            <a:r>
              <a:rPr lang="en-GB" sz="2800" b="1" baseline="30000" dirty="0"/>
              <a:t>10 </a:t>
            </a:r>
            <a:r>
              <a:rPr lang="en-GB" sz="2800" dirty="0"/>
              <a:t>Now let me alone, so that my wrath may burn hot against them and I may consume them; and of you I will make a great nation.”</a:t>
            </a:r>
          </a:p>
          <a:p>
            <a:endParaRPr lang="en-GB" sz="3200" dirty="0"/>
          </a:p>
        </p:txBody>
      </p:sp>
    </p:spTree>
    <p:extLst>
      <p:ext uri="{BB962C8B-B14F-4D97-AF65-F5344CB8AC3E}">
        <p14:creationId xmlns:p14="http://schemas.microsoft.com/office/powerpoint/2010/main" val="922851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A803D5-520D-6F45-913C-00AC6EECCFFB}"/>
              </a:ext>
            </a:extLst>
          </p:cNvPr>
          <p:cNvSpPr/>
          <p:nvPr/>
        </p:nvSpPr>
        <p:spPr>
          <a:xfrm>
            <a:off x="801119" y="171450"/>
            <a:ext cx="10443144" cy="7909858"/>
          </a:xfrm>
          <a:prstGeom prst="rect">
            <a:avLst/>
          </a:prstGeom>
        </p:spPr>
        <p:txBody>
          <a:bodyPr wrap="square">
            <a:spAutoFit/>
          </a:bodyPr>
          <a:lstStyle/>
          <a:p>
            <a:r>
              <a:rPr lang="en-GB" sz="2800" b="1" baseline="30000" dirty="0"/>
              <a:t>11 </a:t>
            </a:r>
            <a:r>
              <a:rPr lang="en-GB" sz="2800" dirty="0"/>
              <a:t>But Moses implored the Lord his God, and said, “O Lord, why does your wrath burn hot against your people, whom you brought out of the land of Egypt with great power and with a mighty hand? </a:t>
            </a:r>
            <a:r>
              <a:rPr lang="en-GB" sz="2800" b="1" baseline="30000" dirty="0"/>
              <a:t>12 </a:t>
            </a:r>
            <a:r>
              <a:rPr lang="en-GB" sz="2800" dirty="0"/>
              <a:t>Why should the Egyptians say, ‘It was with evil intent that he brought them out to kill them in the mountains, and to consume them from the face of the earth’? Turn from your fierce wrath; change your mind and do not bring disaster on your people. </a:t>
            </a:r>
            <a:r>
              <a:rPr lang="en-GB" sz="2800" b="1" baseline="30000" dirty="0"/>
              <a:t>13 </a:t>
            </a:r>
            <a:r>
              <a:rPr lang="en-GB" sz="2800" dirty="0"/>
              <a:t>Remember Abraham, Isaac, and Israel, your servants, how you swore to them by your own self, saying to them, ‘I will multiply your descendants like the stars of heaven, and all this land that I have promised I will give to your descendants, and they shall inherit it forever.’” </a:t>
            </a:r>
            <a:r>
              <a:rPr lang="en-GB" sz="2800" b="1" baseline="30000" dirty="0"/>
              <a:t>14 </a:t>
            </a:r>
            <a:r>
              <a:rPr lang="en-GB" sz="2800" dirty="0"/>
              <a:t>And the Lord changed his mind about the disaster that he planned to bring on his people.</a:t>
            </a:r>
          </a:p>
          <a:p>
            <a:endParaRPr lang="en-GB" sz="2800" dirty="0"/>
          </a:p>
          <a:p>
            <a:r>
              <a:rPr lang="en-GB" sz="2800" dirty="0"/>
              <a:t>This is the word of the Lord</a:t>
            </a:r>
          </a:p>
          <a:p>
            <a:r>
              <a:rPr lang="en-GB" sz="2800" b="1" i="1" dirty="0">
                <a:solidFill>
                  <a:srgbClr val="FF0000"/>
                </a:solidFill>
              </a:rPr>
              <a:t>All </a:t>
            </a:r>
            <a:r>
              <a:rPr lang="en-GB" sz="2800" b="1" dirty="0"/>
              <a:t>– Thanks be to God</a:t>
            </a:r>
          </a:p>
          <a:p>
            <a:endParaRPr lang="en-GB" sz="2800" dirty="0"/>
          </a:p>
          <a:p>
            <a:r>
              <a:rPr lang="en-GB" sz="2800" dirty="0"/>
              <a:t> </a:t>
            </a:r>
            <a:endParaRPr lang="en-GB" sz="2800" b="1" dirty="0"/>
          </a:p>
          <a:p>
            <a:endParaRPr lang="en-GB" sz="3200" dirty="0"/>
          </a:p>
        </p:txBody>
      </p:sp>
    </p:spTree>
    <p:extLst>
      <p:ext uri="{BB962C8B-B14F-4D97-AF65-F5344CB8AC3E}">
        <p14:creationId xmlns:p14="http://schemas.microsoft.com/office/powerpoint/2010/main" val="306415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A09D0-D6C3-1447-B5DC-9813BB566EEC}"/>
              </a:ext>
            </a:extLst>
          </p:cNvPr>
          <p:cNvSpPr txBox="1"/>
          <p:nvPr/>
        </p:nvSpPr>
        <p:spPr>
          <a:xfrm>
            <a:off x="1079290" y="254832"/>
            <a:ext cx="9233942" cy="4093428"/>
          </a:xfrm>
          <a:prstGeom prst="rect">
            <a:avLst/>
          </a:prstGeom>
          <a:noFill/>
        </p:spPr>
        <p:txBody>
          <a:bodyPr wrap="square" rtlCol="0">
            <a:spAutoFit/>
          </a:bodyPr>
          <a:lstStyle/>
          <a:p>
            <a:r>
              <a:rPr lang="en-GB" sz="3200" b="1" baseline="30000" dirty="0"/>
              <a:t>32 </a:t>
            </a:r>
            <a:r>
              <a:rPr lang="en-GB" sz="3200" dirty="0"/>
              <a:t>“Do not be afraid, little flock, for your Father has been pleased to give you the kingdom.</a:t>
            </a:r>
            <a:r>
              <a:rPr lang="en-GB" sz="3200" b="1" baseline="30000" dirty="0"/>
              <a:t>33 </a:t>
            </a:r>
            <a:r>
              <a:rPr lang="en-GB" sz="3200" dirty="0"/>
              <a:t>Sell your possessions and give to the poor. Provide purses for yourselves that will not wear out, a treasure in heaven that will never fail, where no thief comes near and no moth destroys. </a:t>
            </a:r>
            <a:r>
              <a:rPr lang="en-GB" sz="3200" b="1" baseline="30000" dirty="0"/>
              <a:t>34 </a:t>
            </a:r>
            <a:r>
              <a:rPr lang="en-GB" sz="3200" dirty="0"/>
              <a:t>For where your treasure is, there your heart will be also</a:t>
            </a:r>
            <a:r>
              <a:rPr lang="en-GB" dirty="0"/>
              <a:t>. </a:t>
            </a:r>
          </a:p>
          <a:p>
            <a:endParaRPr lang="en-GB" dirty="0"/>
          </a:p>
          <a:p>
            <a:endParaRPr lang="en-GB" dirty="0"/>
          </a:p>
        </p:txBody>
      </p:sp>
    </p:spTree>
    <p:extLst>
      <p:ext uri="{BB962C8B-B14F-4D97-AF65-F5344CB8AC3E}">
        <p14:creationId xmlns:p14="http://schemas.microsoft.com/office/powerpoint/2010/main" val="469372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178CF-08BD-BE44-BCE6-31D675F155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6385" y="680971"/>
            <a:ext cx="8086613" cy="6077017"/>
          </a:xfrm>
          <a:prstGeom prst="rect">
            <a:avLst/>
          </a:prstGeom>
        </p:spPr>
      </p:pic>
      <p:sp>
        <p:nvSpPr>
          <p:cNvPr id="4" name="TextBox 3">
            <a:extLst>
              <a:ext uri="{FF2B5EF4-FFF2-40B4-BE49-F238E27FC236}">
                <a16:creationId xmlns:a16="http://schemas.microsoft.com/office/drawing/2014/main" id="{6EB34CA6-F230-5D44-81CB-3C5BA5CE1410}"/>
              </a:ext>
            </a:extLst>
          </p:cNvPr>
          <p:cNvSpPr txBox="1"/>
          <p:nvPr/>
        </p:nvSpPr>
        <p:spPr>
          <a:xfrm>
            <a:off x="1169233" y="-55490"/>
            <a:ext cx="9024078" cy="707886"/>
          </a:xfrm>
          <a:prstGeom prst="rect">
            <a:avLst/>
          </a:prstGeom>
          <a:noFill/>
        </p:spPr>
        <p:txBody>
          <a:bodyPr wrap="square" rtlCol="0">
            <a:spAutoFit/>
          </a:bodyPr>
          <a:lstStyle/>
          <a:p>
            <a:r>
              <a:rPr lang="en-GB" sz="4000" b="1" dirty="0">
                <a:highlight>
                  <a:srgbClr val="00FFFF"/>
                </a:highlight>
              </a:rPr>
              <a:t>Short reflection  </a:t>
            </a:r>
            <a:endParaRPr lang="en-GB" sz="4000" dirty="0">
              <a:highlight>
                <a:srgbClr val="00FFFF"/>
              </a:highlight>
            </a:endParaRPr>
          </a:p>
        </p:txBody>
      </p:sp>
    </p:spTree>
    <p:extLst>
      <p:ext uri="{BB962C8B-B14F-4D97-AF65-F5344CB8AC3E}">
        <p14:creationId xmlns:p14="http://schemas.microsoft.com/office/powerpoint/2010/main" val="556113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1108</Words>
  <Application>Microsoft Macintosh PowerPoint</Application>
  <PresentationFormat>Widescreen</PresentationFormat>
  <Paragraphs>65</Paragraphs>
  <Slides>19</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Champion</dc:creator>
  <cp:lastModifiedBy>Arthur Champion</cp:lastModifiedBy>
  <cp:revision>20</cp:revision>
  <cp:lastPrinted>2020-10-04T16:35:54Z</cp:lastPrinted>
  <dcterms:created xsi:type="dcterms:W3CDTF">2020-09-10T16:49:12Z</dcterms:created>
  <dcterms:modified xsi:type="dcterms:W3CDTF">2020-10-11T17:32:52Z</dcterms:modified>
</cp:coreProperties>
</file>