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64" r:id="rId3"/>
    <p:sldId id="259" r:id="rId4"/>
    <p:sldId id="258" r:id="rId5"/>
    <p:sldId id="257" r:id="rId6"/>
    <p:sldId id="367" r:id="rId7"/>
    <p:sldId id="363" r:id="rId8"/>
    <p:sldId id="365" r:id="rId9"/>
    <p:sldId id="370" r:id="rId10"/>
    <p:sldId id="371" r:id="rId11"/>
    <p:sldId id="265" r:id="rId12"/>
    <p:sldId id="368" r:id="rId13"/>
    <p:sldId id="369" r:id="rId14"/>
    <p:sldId id="270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45"/>
    <p:restoredTop sz="91424"/>
  </p:normalViewPr>
  <p:slideViewPr>
    <p:cSldViewPr snapToGrid="0" snapToObjects="1">
      <p:cViewPr varScale="1">
        <p:scale>
          <a:sx n="104" d="100"/>
          <a:sy n="104" d="100"/>
        </p:scale>
        <p:origin x="240" y="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46FD8-A8E5-BC4C-B4E4-AC123561F5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BDF7B5-C9E8-1D41-A179-7E48E50A91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6D5C0-1257-794A-AA6A-5290BC904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A7A5-D04F-BD44-8C6C-6A4E454EE1B7}" type="datetimeFigureOut">
              <a:rPr lang="en-US" smtClean="0"/>
              <a:t>8/7/20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F8095-0CC7-4742-BAB7-96A6CF2EE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2369C-EA8E-AA49-B5D5-9D2E81DA8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89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BE357-0AB3-2B4B-BB1E-60EB06007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7AA897-A9EB-1941-B27E-EB5C065C43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A3D32-3195-4B40-AF70-9E4A028F4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A7A5-D04F-BD44-8C6C-6A4E454EE1B7}" type="datetimeFigureOut">
              <a:rPr lang="en-US" smtClean="0"/>
              <a:t>8/7/20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4F5BD-DB44-AF4F-8166-1456A5B3C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5BA03-DC04-474D-B022-2C302D567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6FC1FF-D129-6445-8B79-3B62F61F8D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13289D-F1EA-194B-A98F-5939F51F71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B8A3B-D3CA-974C-BA93-09A4469A4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A7A5-D04F-BD44-8C6C-6A4E454EE1B7}" type="datetimeFigureOut">
              <a:rPr lang="en-US" smtClean="0"/>
              <a:t>8/7/20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D18F6-7859-A648-8436-D70D5B450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2119D-74CF-6D40-89C6-A426CAA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85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4B0CC-9A6B-CA46-9AFE-95D3EF086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B06C9-EB6D-5645-B328-CAC30719F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66BC7-3FCF-A246-95BA-9C9B86C62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A7A5-D04F-BD44-8C6C-6A4E454EE1B7}" type="datetimeFigureOut">
              <a:rPr lang="en-US" smtClean="0"/>
              <a:t>8/7/20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9BA90-5775-8944-B2DA-35BCB80CD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C7BD2-5D93-7B44-BEB3-6CA909B3E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03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C9BA4-185C-D247-97BD-9326310D2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8F2B2-9554-F143-8A9D-16057D7B7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469C4-2839-F641-B903-195930BF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A7A5-D04F-BD44-8C6C-6A4E454EE1B7}" type="datetimeFigureOut">
              <a:rPr lang="en-US" smtClean="0"/>
              <a:t>8/7/20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AD59F-83E3-1E44-946D-08A1C7621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1C1AC-B900-8942-A3CE-B2ED3F676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4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9FAF2-D793-334F-A246-2DF6A6CBB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0118F-C142-5C4E-BA24-5240849D03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7BB27-2DB7-C040-8159-879C41659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D53392-1F4E-5D41-9E0D-91F2EB84E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A7A5-D04F-BD44-8C6C-6A4E454EE1B7}" type="datetimeFigureOut">
              <a:rPr lang="en-US" smtClean="0"/>
              <a:t>8/7/20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5970A9-1009-3E47-A894-9767D22B1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9EEC02-C4EC-B34F-931F-13FE889A3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12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68BA2-5D31-244F-BDB9-56670A11F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8EEF50-59F2-C446-960E-3E12A2F87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A50597-01FC-DC4F-ADCC-F235CE76FF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3DD4FB-F4AB-7D4B-A6D6-AB74041260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772706-3748-1E42-8F66-E1C8BA500F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6C5746-7AB0-5146-B6C4-E960E23C3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A7A5-D04F-BD44-8C6C-6A4E454EE1B7}" type="datetimeFigureOut">
              <a:rPr lang="en-US" smtClean="0"/>
              <a:t>8/7/20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CD0DE4-71D0-CB4C-B275-05657F557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702F60-D14E-9A47-B98E-689C0ECC6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00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E719-CA00-3943-AA9E-E090DE4D9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47CC5F-8DEA-764F-AF1F-372699095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A7A5-D04F-BD44-8C6C-6A4E454EE1B7}" type="datetimeFigureOut">
              <a:rPr lang="en-US" smtClean="0"/>
              <a:t>8/7/20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ECDBB9-8C48-4B4B-B102-32F5A7AD9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8E66A6-EF23-F74B-86C4-6F6EA1AB9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38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35FA82-432E-1640-9ADB-52F7B34C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A7A5-D04F-BD44-8C6C-6A4E454EE1B7}" type="datetimeFigureOut">
              <a:rPr lang="en-US" smtClean="0"/>
              <a:t>8/7/20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882E37-02FB-1244-A574-747F14D8A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B98A5-C532-AF4A-BA55-4977AF5AF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1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51137-33D5-C140-BED0-090485D85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15DBE-A58D-9B42-A056-0ED67AECD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1ADE1A-7168-0444-9367-29D667398C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D61F9E-635E-4145-93FB-A5AA0951B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A7A5-D04F-BD44-8C6C-6A4E454EE1B7}" type="datetimeFigureOut">
              <a:rPr lang="en-US" smtClean="0"/>
              <a:t>8/7/20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51926D-5651-AE47-BF4A-AD8DE3CAD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70742F-0E8C-F24B-AD8F-7A905DB93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171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C52DF-A2E7-AF4A-A30B-78212FBC6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05DCC8-9C3F-C744-A95C-8E33BEC3D5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7D4A3D-057D-3149-BEAA-37DF1EC87E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360A26-AB16-0040-95AB-C4A058372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A7A5-D04F-BD44-8C6C-6A4E454EE1B7}" type="datetimeFigureOut">
              <a:rPr lang="en-US" smtClean="0"/>
              <a:t>8/7/20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C9BF0C-30A5-A449-B8A7-AC877C7A2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C154F6-6F20-8244-8D3F-6E9B27153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8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F67FE4-AAC7-6A44-AED4-E172280C2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F0636-88AF-514E-83F4-54B5512CB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B6AD9-8F18-364F-8A33-D9AA9D72DB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A7A5-D04F-BD44-8C6C-6A4E454EE1B7}" type="datetimeFigureOut">
              <a:rPr lang="en-US" smtClean="0"/>
              <a:t>8/7/20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2DFB66-3CE7-2C41-A7FF-122E65012C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4F332-A01F-FC45-859A-F340E7461D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DB3DD-4C10-7344-A698-AD2473B40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20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602C298-6469-7B40-91DD-A36F3150D081}"/>
              </a:ext>
            </a:extLst>
          </p:cNvPr>
          <p:cNvSpPr txBox="1"/>
          <p:nvPr/>
        </p:nvSpPr>
        <p:spPr>
          <a:xfrm>
            <a:off x="1575035" y="812899"/>
            <a:ext cx="9365577" cy="52322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</a:rPr>
              <a:t> </a:t>
            </a:r>
            <a:r>
              <a:rPr lang="en-GB" sz="4000" b="1" dirty="0">
                <a:solidFill>
                  <a:srgbClr val="FFFF00"/>
                </a:solidFill>
              </a:rPr>
              <a:t>Trinity 9</a:t>
            </a:r>
          </a:p>
          <a:p>
            <a:pPr algn="ctr"/>
            <a:endParaRPr lang="en-GB" sz="4000" dirty="0">
              <a:solidFill>
                <a:schemeClr val="bg1"/>
              </a:solidFill>
            </a:endParaRPr>
          </a:p>
          <a:p>
            <a:pPr algn="ctr"/>
            <a:r>
              <a:rPr lang="en-GB" sz="4000" b="1" dirty="0">
                <a:solidFill>
                  <a:schemeClr val="bg1"/>
                </a:solidFill>
              </a:rPr>
              <a:t>9th August 2020 at 9.30am</a:t>
            </a:r>
          </a:p>
          <a:p>
            <a:pPr algn="ctr"/>
            <a:r>
              <a:rPr lang="en-GB" sz="4000" b="1" dirty="0">
                <a:solidFill>
                  <a:schemeClr val="bg1"/>
                </a:solidFill>
              </a:rPr>
              <a:t>Churn Valley Benefice, Cirencester Deanery</a:t>
            </a:r>
          </a:p>
          <a:p>
            <a:pPr algn="ctr"/>
            <a:endParaRPr lang="en-GB" sz="4000" dirty="0">
              <a:solidFill>
                <a:schemeClr val="bg1"/>
              </a:solidFill>
            </a:endParaRPr>
          </a:p>
          <a:p>
            <a:pPr algn="ctr"/>
            <a:r>
              <a:rPr lang="en-GB" sz="5400" b="1" dirty="0">
                <a:solidFill>
                  <a:srgbClr val="FFFF00"/>
                </a:solidFill>
              </a:rPr>
              <a:t>Reflections and Prayers </a:t>
            </a:r>
            <a:endParaRPr lang="en-GB" sz="5400" dirty="0">
              <a:solidFill>
                <a:srgbClr val="FFFF00"/>
              </a:solidFill>
            </a:endParaRPr>
          </a:p>
          <a:p>
            <a:pPr algn="ctr"/>
            <a:endParaRPr lang="en-GB" sz="4000" b="1" dirty="0">
              <a:solidFill>
                <a:schemeClr val="bg1"/>
              </a:solidFill>
            </a:endParaRPr>
          </a:p>
          <a:p>
            <a:pPr algn="ctr"/>
            <a:r>
              <a:rPr lang="en-GB" sz="4000" b="1" dirty="0">
                <a:solidFill>
                  <a:schemeClr val="bg1"/>
                </a:solidFill>
              </a:rPr>
              <a:t>Online Worship</a:t>
            </a:r>
            <a:endParaRPr lang="en-GB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645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CCF431B-3C58-F948-84DA-430DE30833C9}"/>
              </a:ext>
            </a:extLst>
          </p:cNvPr>
          <p:cNvSpPr/>
          <p:nvPr/>
        </p:nvSpPr>
        <p:spPr>
          <a:xfrm>
            <a:off x="910440" y="166255"/>
            <a:ext cx="8756073" cy="6540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All that kills abundant living,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let it from the Earth be banned;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pride of status, race or schooling,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dogmas that obscure your plan.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In our common quest for justice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may we hallow life’s brief span.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 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You, creator God, have written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your great name on humankind;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for our growing in your likeness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bring the life of Christ to mind;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that by our response and service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Earth its destiny may find.</a:t>
            </a:r>
          </a:p>
          <a:p>
            <a:pPr>
              <a:defRPr sz="2400" b="1"/>
            </a:pPr>
            <a:r>
              <a:rPr lang="en-GB" sz="2800" dirty="0">
                <a:solidFill>
                  <a:schemeClr val="bg1"/>
                </a:solidFill>
              </a:rPr>
              <a:t> </a:t>
            </a:r>
          </a:p>
          <a:p>
            <a:pPr algn="r">
              <a:defRPr sz="2400" b="1" i="1"/>
            </a:pPr>
            <a:r>
              <a:rPr lang="en-GB" sz="2800" dirty="0">
                <a:solidFill>
                  <a:schemeClr val="bg1"/>
                </a:solidFill>
              </a:rPr>
              <a:t>Fred </a:t>
            </a:r>
            <a:r>
              <a:rPr lang="en-GB" sz="2800" dirty="0" err="1">
                <a:solidFill>
                  <a:schemeClr val="bg1"/>
                </a:solidFill>
              </a:rPr>
              <a:t>Kaan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777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73637C2-2B60-514D-A2EC-6DB95E956A16}"/>
              </a:ext>
            </a:extLst>
          </p:cNvPr>
          <p:cNvSpPr txBox="1"/>
          <p:nvPr/>
        </p:nvSpPr>
        <p:spPr>
          <a:xfrm>
            <a:off x="622097" y="439387"/>
            <a:ext cx="1217363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The Prayers</a:t>
            </a:r>
          </a:p>
          <a:p>
            <a:endParaRPr lang="en-GB" sz="2800" i="1" dirty="0">
              <a:solidFill>
                <a:schemeClr val="bg1"/>
              </a:solidFill>
            </a:endParaRPr>
          </a:p>
          <a:p>
            <a:r>
              <a:rPr lang="en-GB" sz="2800" dirty="0">
                <a:solidFill>
                  <a:schemeClr val="bg1"/>
                </a:solidFill>
              </a:rPr>
              <a:t>God of the prophets, 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God of Christ:</a:t>
            </a:r>
          </a:p>
          <a:p>
            <a:r>
              <a:rPr lang="en-GB" sz="2800" dirty="0">
                <a:solidFill>
                  <a:schemeClr val="bg1"/>
                </a:solidFill>
              </a:rPr>
              <a:t>we are reminded today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that your blessings do not necessarily follow the logic of the world.</a:t>
            </a:r>
          </a:p>
          <a:p>
            <a:endParaRPr lang="en-GB" sz="2800" dirty="0">
              <a:solidFill>
                <a:schemeClr val="bg1"/>
              </a:solidFill>
            </a:endParaRPr>
          </a:p>
          <a:p>
            <a:r>
              <a:rPr lang="en-GB" sz="2800" dirty="0">
                <a:solidFill>
                  <a:schemeClr val="bg1"/>
                </a:solidFill>
              </a:rPr>
              <a:t>The world believes that the rich are blessed,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but Jesus reminds us that it is the poor who are blessed, </a:t>
            </a:r>
          </a:p>
          <a:p>
            <a:r>
              <a:rPr lang="en-GB" sz="2800" dirty="0">
                <a:solidFill>
                  <a:schemeClr val="bg1"/>
                </a:solidFill>
              </a:rPr>
              <a:t>the poor in spirit and the materially poor as well.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We pray for a more just world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in which all have enough and none are left behind</a:t>
            </a:r>
          </a:p>
          <a:p>
            <a:r>
              <a:rPr lang="en-GB" sz="2800" dirty="0">
                <a:solidFill>
                  <a:srgbClr val="FF0000"/>
                </a:solidFill>
              </a:rPr>
              <a:t>silence</a:t>
            </a:r>
          </a:p>
          <a:p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61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E7E22E-CE45-6248-9874-6EFAD280A2F2}"/>
              </a:ext>
            </a:extLst>
          </p:cNvPr>
          <p:cNvSpPr txBox="1"/>
          <p:nvPr/>
        </p:nvSpPr>
        <p:spPr>
          <a:xfrm>
            <a:off x="622097" y="229318"/>
            <a:ext cx="1217363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Jesus tells us that those who mourn are blessed.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Help us to experience the truth of this mystery;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bring healing and wholeness to those who are sick, </a:t>
            </a:r>
          </a:p>
          <a:p>
            <a:r>
              <a:rPr lang="en-GB" sz="2800" dirty="0">
                <a:solidFill>
                  <a:schemeClr val="bg1"/>
                </a:solidFill>
              </a:rPr>
              <a:t>including any known to us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and comfort those who have lost loved ones.</a:t>
            </a:r>
          </a:p>
          <a:p>
            <a:r>
              <a:rPr lang="en-GB" sz="2800" dirty="0">
                <a:solidFill>
                  <a:srgbClr val="FF0000"/>
                </a:solidFill>
              </a:rPr>
              <a:t>silence</a:t>
            </a:r>
          </a:p>
          <a:p>
            <a:endParaRPr lang="en-GB" sz="2800" dirty="0">
              <a:solidFill>
                <a:srgbClr val="FF0000"/>
              </a:solidFill>
            </a:endParaRPr>
          </a:p>
          <a:p>
            <a:r>
              <a:rPr lang="en-GB" sz="2800" dirty="0">
                <a:solidFill>
                  <a:schemeClr val="bg1"/>
                </a:solidFill>
              </a:rPr>
              <a:t>While people covet power,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guide us, O Lord, in the ways of humility;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help us to stand in solidarity with the oppressed and marginalized;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show us your presence in the faces of those the world forgets.</a:t>
            </a:r>
          </a:p>
          <a:p>
            <a:r>
              <a:rPr lang="en-GB" sz="2800" dirty="0">
                <a:solidFill>
                  <a:schemeClr val="bg1"/>
                </a:solidFill>
              </a:rPr>
              <a:t>Give us a hunger and thirst for righteousness;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fill our hearts with love, overflowing with mercy;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make our hearts pure, and give us a vision of your glory.</a:t>
            </a:r>
          </a:p>
          <a:p>
            <a:r>
              <a:rPr lang="en-GB" sz="2800" dirty="0">
                <a:solidFill>
                  <a:srgbClr val="FF0000"/>
                </a:solidFill>
              </a:rPr>
              <a:t>silence</a:t>
            </a:r>
          </a:p>
        </p:txBody>
      </p:sp>
    </p:spTree>
    <p:extLst>
      <p:ext uri="{BB962C8B-B14F-4D97-AF65-F5344CB8AC3E}">
        <p14:creationId xmlns:p14="http://schemas.microsoft.com/office/powerpoint/2010/main" val="853018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24755A9-11AB-A448-9AAE-E9135B1D5669}"/>
              </a:ext>
            </a:extLst>
          </p:cNvPr>
          <p:cNvSpPr/>
          <p:nvPr/>
        </p:nvSpPr>
        <p:spPr>
          <a:xfrm>
            <a:off x="617517" y="384181"/>
            <a:ext cx="10996551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In a society divided by race, gender, class, ideology, sexual orientation, and so many other labels we alone have created, </a:t>
            </a:r>
          </a:p>
          <a:p>
            <a:r>
              <a:rPr lang="en-GB" sz="2800" dirty="0">
                <a:solidFill>
                  <a:schemeClr val="bg1"/>
                </a:solidFill>
              </a:rPr>
              <a:t>remind us that we are created in your image, each of us a beautiful reflection of you, each of us your beloved child. </a:t>
            </a:r>
          </a:p>
          <a:p>
            <a:r>
              <a:rPr lang="en-GB" sz="2800" dirty="0">
                <a:solidFill>
                  <a:schemeClr val="bg1"/>
                </a:solidFill>
              </a:rPr>
              <a:t>Help us then to end our conflicts and wars,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help us to be peacemakers and agents of reconciliation.</a:t>
            </a:r>
          </a:p>
          <a:p>
            <a:r>
              <a:rPr lang="en-GB" sz="2800" dirty="0">
                <a:solidFill>
                  <a:srgbClr val="FF0000"/>
                </a:solidFill>
              </a:rPr>
              <a:t>silence</a:t>
            </a:r>
          </a:p>
          <a:p>
            <a:endParaRPr lang="en-GB" sz="2800" dirty="0">
              <a:solidFill>
                <a:schemeClr val="bg1"/>
              </a:solidFill>
            </a:endParaRPr>
          </a:p>
          <a:p>
            <a:r>
              <a:rPr lang="en-GB" sz="2800" b="1" dirty="0">
                <a:solidFill>
                  <a:srgbClr val="FFFF00"/>
                </a:solidFill>
              </a:rPr>
              <a:t>Merciful Father </a:t>
            </a:r>
          </a:p>
          <a:p>
            <a:r>
              <a:rPr lang="en-GB" sz="2800" b="1" dirty="0">
                <a:solidFill>
                  <a:srgbClr val="FFFF00"/>
                </a:solidFill>
              </a:rPr>
              <a:t>accept these prayers </a:t>
            </a:r>
          </a:p>
          <a:p>
            <a:r>
              <a:rPr lang="en-GB" sz="2800" b="1" dirty="0">
                <a:solidFill>
                  <a:srgbClr val="FFFF00"/>
                </a:solidFill>
              </a:rPr>
              <a:t>for the sake of your Son, </a:t>
            </a:r>
          </a:p>
          <a:p>
            <a:r>
              <a:rPr lang="en-GB" sz="2800" b="1" dirty="0">
                <a:solidFill>
                  <a:srgbClr val="FFFF00"/>
                </a:solidFill>
              </a:rPr>
              <a:t>our Saviour, </a:t>
            </a:r>
          </a:p>
          <a:p>
            <a:r>
              <a:rPr lang="en-GB" sz="2800" b="1" dirty="0">
                <a:solidFill>
                  <a:srgbClr val="FFFF00"/>
                </a:solidFill>
              </a:rPr>
              <a:t>Jesus Christ. </a:t>
            </a:r>
          </a:p>
          <a:p>
            <a:r>
              <a:rPr lang="en-GB" sz="2800" b="1" i="1" dirty="0">
                <a:solidFill>
                  <a:srgbClr val="FFFF00"/>
                </a:solidFill>
                <a:highlight>
                  <a:srgbClr val="FF0000"/>
                </a:highlight>
              </a:rPr>
              <a:t>All</a:t>
            </a:r>
            <a:r>
              <a:rPr lang="en-GB" sz="2800" dirty="0">
                <a:solidFill>
                  <a:srgbClr val="FFFF00"/>
                </a:solidFill>
              </a:rPr>
              <a:t>   </a:t>
            </a:r>
            <a:r>
              <a:rPr lang="en-GB" sz="2800" b="1" dirty="0">
                <a:solidFill>
                  <a:srgbClr val="FFFF00"/>
                </a:solidFill>
              </a:rPr>
              <a:t>Amen</a:t>
            </a:r>
          </a:p>
          <a:p>
            <a:endParaRPr lang="en-GB" sz="2800" dirty="0">
              <a:solidFill>
                <a:schemeClr val="bg1"/>
              </a:solidFill>
            </a:endParaRPr>
          </a:p>
          <a:p>
            <a:endParaRPr lang="en-GB" sz="2800" dirty="0">
              <a:solidFill>
                <a:schemeClr val="bg1"/>
              </a:solidFill>
            </a:endParaRPr>
          </a:p>
          <a:p>
            <a:r>
              <a:rPr lang="en-GB" sz="2800" dirty="0">
                <a:solidFill>
                  <a:schemeClr val="bg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98501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234A439-17AC-5546-9B51-EBFE7FBA7A48}"/>
              </a:ext>
            </a:extLst>
          </p:cNvPr>
          <p:cNvSpPr txBox="1"/>
          <p:nvPr/>
        </p:nvSpPr>
        <p:spPr>
          <a:xfrm>
            <a:off x="665019" y="0"/>
            <a:ext cx="6800644" cy="7417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u="sng" dirty="0">
                <a:solidFill>
                  <a:schemeClr val="bg1"/>
                </a:solidFill>
              </a:rPr>
              <a:t>The Lord’s Prayer 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sz="2800" dirty="0">
                <a:solidFill>
                  <a:srgbClr val="FFFF00"/>
                </a:solidFill>
              </a:rPr>
              <a:t>Our Father, who art in heaven,</a:t>
            </a:r>
          </a:p>
          <a:p>
            <a:r>
              <a:rPr lang="en-GB" sz="2800" dirty="0">
                <a:solidFill>
                  <a:srgbClr val="FFFF00"/>
                </a:solidFill>
              </a:rPr>
              <a:t>Hallowed be thy Name,</a:t>
            </a:r>
          </a:p>
          <a:p>
            <a:r>
              <a:rPr lang="en-GB" sz="2800" dirty="0">
                <a:solidFill>
                  <a:srgbClr val="FFFF00"/>
                </a:solidFill>
              </a:rPr>
              <a:t>Thy Kingdom come,</a:t>
            </a:r>
          </a:p>
          <a:p>
            <a:r>
              <a:rPr lang="en-GB" sz="2800" dirty="0">
                <a:solidFill>
                  <a:srgbClr val="FFFF00"/>
                </a:solidFill>
              </a:rPr>
              <a:t>Thy will be done,</a:t>
            </a:r>
          </a:p>
          <a:p>
            <a:r>
              <a:rPr lang="en-GB" sz="2800" dirty="0">
                <a:solidFill>
                  <a:srgbClr val="FFFF00"/>
                </a:solidFill>
              </a:rPr>
              <a:t>On Earth as it is in heaven, </a:t>
            </a:r>
          </a:p>
          <a:p>
            <a:r>
              <a:rPr lang="en-GB" sz="2800" dirty="0">
                <a:solidFill>
                  <a:srgbClr val="FFFF00"/>
                </a:solidFill>
              </a:rPr>
              <a:t>Give us this day our daily bread,</a:t>
            </a:r>
          </a:p>
          <a:p>
            <a:r>
              <a:rPr lang="en-GB" sz="2800" dirty="0">
                <a:solidFill>
                  <a:srgbClr val="FFFF00"/>
                </a:solidFill>
              </a:rPr>
              <a:t>And forgive us our trespasses,</a:t>
            </a:r>
          </a:p>
          <a:p>
            <a:r>
              <a:rPr lang="en-GB" sz="2800" dirty="0">
                <a:solidFill>
                  <a:srgbClr val="FFFF00"/>
                </a:solidFill>
              </a:rPr>
              <a:t>As we forgive those who trespass against us,</a:t>
            </a:r>
          </a:p>
          <a:p>
            <a:r>
              <a:rPr lang="en-GB" sz="2800" dirty="0">
                <a:solidFill>
                  <a:srgbClr val="FFFF00"/>
                </a:solidFill>
              </a:rPr>
              <a:t>And lead us not into temptation,</a:t>
            </a:r>
          </a:p>
          <a:p>
            <a:r>
              <a:rPr lang="en-GB" sz="2800" dirty="0">
                <a:solidFill>
                  <a:srgbClr val="FFFF00"/>
                </a:solidFill>
              </a:rPr>
              <a:t>But deliver us from evil,</a:t>
            </a:r>
          </a:p>
          <a:p>
            <a:r>
              <a:rPr lang="en-GB" sz="2800" dirty="0">
                <a:solidFill>
                  <a:srgbClr val="FFFF00"/>
                </a:solidFill>
              </a:rPr>
              <a:t>For thine is the kingdom,</a:t>
            </a:r>
          </a:p>
          <a:p>
            <a:r>
              <a:rPr lang="en-GB" sz="2800" dirty="0">
                <a:solidFill>
                  <a:srgbClr val="FFFF00"/>
                </a:solidFill>
              </a:rPr>
              <a:t>And the power, and the glory,</a:t>
            </a:r>
          </a:p>
          <a:p>
            <a:r>
              <a:rPr lang="en-GB" sz="2800" dirty="0">
                <a:solidFill>
                  <a:srgbClr val="FFFF00"/>
                </a:solidFill>
              </a:rPr>
              <a:t>For ever and ever,</a:t>
            </a:r>
          </a:p>
          <a:p>
            <a:r>
              <a:rPr lang="en-GB" sz="2800" b="1" i="1" dirty="0">
                <a:solidFill>
                  <a:srgbClr val="FFFF00"/>
                </a:solidFill>
                <a:highlight>
                  <a:srgbClr val="FF0000"/>
                </a:highlight>
              </a:rPr>
              <a:t>All</a:t>
            </a:r>
            <a:r>
              <a:rPr lang="en-GB" sz="2800" dirty="0">
                <a:solidFill>
                  <a:srgbClr val="FFFF00"/>
                </a:solidFill>
              </a:rPr>
              <a:t>   </a:t>
            </a:r>
            <a:r>
              <a:rPr lang="en-US" sz="2800" b="1" dirty="0">
                <a:solidFill>
                  <a:srgbClr val="FFFF00"/>
                </a:solidFill>
              </a:rPr>
              <a:t>Amen</a:t>
            </a:r>
            <a:endParaRPr lang="en-GB" sz="2800" dirty="0">
              <a:solidFill>
                <a:srgbClr val="FFFF00"/>
              </a:solidFill>
            </a:endParaRPr>
          </a:p>
          <a:p>
            <a:r>
              <a:rPr lang="en-GB" sz="2800" b="1" dirty="0">
                <a:solidFill>
                  <a:srgbClr val="FFFF00"/>
                </a:solidFill>
              </a:rPr>
              <a:t> </a:t>
            </a:r>
            <a:endParaRPr lang="en-GB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491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694BAF2-0FF5-FD41-876D-F6D39E5D9261}"/>
              </a:ext>
            </a:extLst>
          </p:cNvPr>
          <p:cNvSpPr/>
          <p:nvPr/>
        </p:nvSpPr>
        <p:spPr>
          <a:xfrm>
            <a:off x="4555646" y="439319"/>
            <a:ext cx="29306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</a:rPr>
              <a:t>The Blessing </a:t>
            </a:r>
            <a:endParaRPr lang="en-GB" sz="4000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157F6E-FF21-1E4D-85AF-DD369A0401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308" y="1178725"/>
            <a:ext cx="7065829" cy="459554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645A66E-9E6D-BE4A-BF7E-19AE5572308B}"/>
              </a:ext>
            </a:extLst>
          </p:cNvPr>
          <p:cNvSpPr/>
          <p:nvPr/>
        </p:nvSpPr>
        <p:spPr>
          <a:xfrm>
            <a:off x="8579401" y="6183377"/>
            <a:ext cx="38018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photo by Lucy Barbour, APF Trustee</a:t>
            </a:r>
            <a:r>
              <a:rPr lang="en-GB" sz="4000" b="1" dirty="0">
                <a:solidFill>
                  <a:schemeClr val="bg1"/>
                </a:solidFill>
              </a:rPr>
              <a:t>  </a:t>
            </a:r>
            <a:endParaRPr lang="en-GB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109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EAA1DD3-2D6C-A943-92C0-C1AE5D6D60F5}"/>
              </a:ext>
            </a:extLst>
          </p:cNvPr>
          <p:cNvSpPr/>
          <p:nvPr/>
        </p:nvSpPr>
        <p:spPr>
          <a:xfrm>
            <a:off x="906049" y="-47998"/>
            <a:ext cx="8500997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u="sng" dirty="0">
                <a:solidFill>
                  <a:schemeClr val="bg1"/>
                </a:solidFill>
              </a:rPr>
              <a:t>Preparation</a:t>
            </a:r>
            <a:endParaRPr lang="en-GB" sz="3200" dirty="0">
              <a:solidFill>
                <a:schemeClr val="bg1"/>
              </a:solidFill>
            </a:endParaRPr>
          </a:p>
          <a:p>
            <a:pPr fontAlgn="base"/>
            <a:r>
              <a:rPr lang="en-GB" sz="2800" dirty="0">
                <a:solidFill>
                  <a:schemeClr val="bg1"/>
                </a:solidFill>
              </a:rPr>
              <a:t> </a:t>
            </a:r>
          </a:p>
          <a:p>
            <a:pPr fontAlgn="base"/>
            <a:r>
              <a:rPr lang="en-GB" sz="2800" dirty="0">
                <a:solidFill>
                  <a:schemeClr val="bg1"/>
                </a:solidFill>
              </a:rPr>
              <a:t>O Lord, open our lips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b="1" i="1" dirty="0">
                <a:solidFill>
                  <a:srgbClr val="FFFF00"/>
                </a:solidFill>
                <a:highlight>
                  <a:srgbClr val="FF0000"/>
                </a:highlight>
              </a:rPr>
              <a:t>All</a:t>
            </a:r>
            <a:r>
              <a:rPr lang="en-GB" sz="2800" b="1" i="1" dirty="0">
                <a:solidFill>
                  <a:srgbClr val="FF0000"/>
                </a:solidFill>
              </a:rPr>
              <a:t> - </a:t>
            </a:r>
            <a:r>
              <a:rPr lang="en-GB" sz="2800" b="1" dirty="0">
                <a:solidFill>
                  <a:srgbClr val="FFFF00"/>
                </a:solidFill>
              </a:rPr>
              <a:t>and our mouth shall proclaim your praise.</a:t>
            </a:r>
          </a:p>
          <a:p>
            <a:pPr fontAlgn="base"/>
            <a:endParaRPr lang="en-GB" sz="2400" b="1" dirty="0">
              <a:solidFill>
                <a:schemeClr val="bg1"/>
              </a:solidFill>
            </a:endParaRPr>
          </a:p>
          <a:p>
            <a:r>
              <a:rPr lang="en-GB" sz="2800" dirty="0">
                <a:solidFill>
                  <a:schemeClr val="bg1"/>
                </a:solidFill>
              </a:rPr>
              <a:t>Jesus said; “Blessed are the peacemakers,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for they will be called children of God.”</a:t>
            </a:r>
            <a:br>
              <a:rPr lang="en-GB" sz="2800" dirty="0">
                <a:solidFill>
                  <a:schemeClr val="bg1"/>
                </a:solidFill>
              </a:rPr>
            </a:br>
            <a:endParaRPr lang="en-GB" sz="2800" dirty="0">
              <a:solidFill>
                <a:schemeClr val="bg1"/>
              </a:solidFill>
            </a:endParaRPr>
          </a:p>
          <a:p>
            <a:r>
              <a:rPr lang="en-GB" sz="2800" dirty="0">
                <a:solidFill>
                  <a:schemeClr val="bg1"/>
                </a:solidFill>
              </a:rPr>
              <a:t>We are called to be peacemakers,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to stand against injustice, inequality and oppression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b="1" dirty="0">
                <a:solidFill>
                  <a:srgbClr val="FFFF00"/>
                </a:solidFill>
              </a:rPr>
              <a:t>For injustice anywhere is a threat to justice everywhere</a:t>
            </a:r>
            <a:r>
              <a:rPr lang="en-GB" sz="2800" i="1" dirty="0">
                <a:solidFill>
                  <a:srgbClr val="FFFF00"/>
                </a:solidFill>
              </a:rPr>
              <a:t>.</a:t>
            </a:r>
            <a:endParaRPr lang="en-GB" sz="2800" dirty="0">
              <a:solidFill>
                <a:srgbClr val="FFFF00"/>
              </a:solidFill>
            </a:endParaRPr>
          </a:p>
          <a:p>
            <a:endParaRPr lang="en-GB" sz="2800" dirty="0">
              <a:solidFill>
                <a:schemeClr val="bg1"/>
              </a:solidFill>
            </a:endParaRPr>
          </a:p>
          <a:p>
            <a:r>
              <a:rPr lang="en-GB" sz="2800" dirty="0">
                <a:solidFill>
                  <a:schemeClr val="bg1"/>
                </a:solidFill>
              </a:rPr>
              <a:t>Let us gather, as the children of God,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committed to the call to peace-making.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b="1" dirty="0">
                <a:solidFill>
                  <a:srgbClr val="FFFF00"/>
                </a:solidFill>
              </a:rPr>
              <a:t>We gather, as the children of God,</a:t>
            </a:r>
            <a:br>
              <a:rPr lang="en-GB" sz="2800" b="1" dirty="0">
                <a:solidFill>
                  <a:srgbClr val="FFFF00"/>
                </a:solidFill>
              </a:rPr>
            </a:br>
            <a:r>
              <a:rPr lang="en-GB" sz="2800" b="1" dirty="0">
                <a:solidFill>
                  <a:srgbClr val="FFFF00"/>
                </a:solidFill>
              </a:rPr>
              <a:t>the God of peace is our refuge.</a:t>
            </a:r>
            <a:endParaRPr lang="en-GB" sz="2800" dirty="0">
              <a:solidFill>
                <a:srgbClr val="FFFF00"/>
              </a:solidFill>
            </a:endParaRPr>
          </a:p>
          <a:p>
            <a:pPr fontAlgn="base"/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319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B334B4-585F-4B4C-A8AC-70D7AE0D138D}"/>
              </a:ext>
            </a:extLst>
          </p:cNvPr>
          <p:cNvSpPr/>
          <p:nvPr/>
        </p:nvSpPr>
        <p:spPr>
          <a:xfrm>
            <a:off x="931099" y="544821"/>
            <a:ext cx="842584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28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The night has passed, and the day lies open before us;</a:t>
            </a:r>
            <a:endParaRPr lang="en-GB" sz="2800" dirty="0">
              <a:solidFill>
                <a:schemeClr val="bg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let us pray with one heart and mind.</a:t>
            </a:r>
            <a:endParaRPr lang="en-GB" sz="2800" dirty="0">
              <a:solidFill>
                <a:schemeClr val="bg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GB" sz="2800" dirty="0">
              <a:solidFill>
                <a:schemeClr val="bg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b="1" i="1" dirty="0">
                <a:solidFill>
                  <a:srgbClr val="FF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Silence is kept</a:t>
            </a:r>
            <a:endParaRPr lang="en-GB" sz="28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dirty="0"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GB" sz="2800" dirty="0">
              <a:solidFill>
                <a:schemeClr val="bg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As we rejoice in the gift of this new day, </a:t>
            </a:r>
            <a:endParaRPr lang="en-GB" sz="2800" dirty="0">
              <a:solidFill>
                <a:schemeClr val="bg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so may the light of your presence, O God,</a:t>
            </a:r>
            <a:endParaRPr lang="en-GB" sz="2800" dirty="0">
              <a:solidFill>
                <a:schemeClr val="bg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set our hearts on fire with love for you; </a:t>
            </a:r>
            <a:endParaRPr lang="en-GB" sz="2800" dirty="0">
              <a:solidFill>
                <a:schemeClr val="bg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now and forever, </a:t>
            </a:r>
            <a:endParaRPr lang="en-GB" sz="2800" dirty="0">
              <a:solidFill>
                <a:schemeClr val="bg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800" b="1" i="1" dirty="0">
                <a:solidFill>
                  <a:srgbClr val="FFFF00"/>
                </a:solidFill>
                <a:highlight>
                  <a:srgbClr val="FF0000"/>
                </a:highlight>
                <a:ea typeface="MS Mincho" panose="02020609040205080304" pitchFamily="49" charset="-128"/>
                <a:cs typeface="Times New Roman" panose="02020603050405020304" pitchFamily="18" charset="0"/>
              </a:rPr>
              <a:t>All</a:t>
            </a:r>
            <a:r>
              <a:rPr lang="en-GB" sz="2800" b="1" dirty="0">
                <a:solidFill>
                  <a:schemeClr val="bg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2800" dirty="0">
                <a:solidFill>
                  <a:srgbClr val="FFFF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en-GB" sz="2800" b="1" dirty="0">
                <a:solidFill>
                  <a:srgbClr val="FFFF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Amen</a:t>
            </a:r>
            <a:endParaRPr lang="en-GB" sz="2800" dirty="0">
              <a:solidFill>
                <a:srgbClr val="FFFF00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923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EAA1DD3-2D6C-A943-92C0-C1AE5D6D60F5}"/>
              </a:ext>
            </a:extLst>
          </p:cNvPr>
          <p:cNvSpPr/>
          <p:nvPr/>
        </p:nvSpPr>
        <p:spPr>
          <a:xfrm>
            <a:off x="906049" y="82629"/>
            <a:ext cx="8500997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u="sng" dirty="0">
                <a:solidFill>
                  <a:schemeClr val="bg1"/>
                </a:solidFill>
              </a:rPr>
              <a:t>Bible reading</a:t>
            </a:r>
            <a:endParaRPr lang="en-GB" sz="3200" dirty="0">
              <a:solidFill>
                <a:schemeClr val="bg1"/>
              </a:solidFill>
            </a:endParaRPr>
          </a:p>
          <a:p>
            <a:pPr fontAlgn="base"/>
            <a:r>
              <a:rPr lang="en-GB" sz="2800" dirty="0">
                <a:solidFill>
                  <a:schemeClr val="bg1"/>
                </a:solidFill>
              </a:rPr>
              <a:t> </a:t>
            </a:r>
          </a:p>
          <a:p>
            <a:pPr fontAlgn="base"/>
            <a:endParaRPr lang="en-GB" sz="2400" b="1" dirty="0">
              <a:solidFill>
                <a:schemeClr val="bg1"/>
              </a:solidFill>
            </a:endParaRPr>
          </a:p>
          <a:p>
            <a:pPr fontAlgn="base"/>
            <a:r>
              <a:rPr lang="en-GB" sz="2800" b="1" dirty="0">
                <a:solidFill>
                  <a:schemeClr val="bg1"/>
                </a:solidFill>
              </a:rPr>
              <a:t>Micah 4: 1-4</a:t>
            </a:r>
          </a:p>
          <a:p>
            <a:pPr fontAlgn="base"/>
            <a:endParaRPr lang="en-GB" sz="2800" b="1" dirty="0">
              <a:solidFill>
                <a:schemeClr val="bg1"/>
              </a:solidFill>
            </a:endParaRPr>
          </a:p>
          <a:p>
            <a:pPr fontAlgn="base"/>
            <a:r>
              <a:rPr lang="en-GB" sz="2800" b="1" baseline="30000" dirty="0">
                <a:solidFill>
                  <a:schemeClr val="bg1"/>
                </a:solidFill>
              </a:rPr>
              <a:t>1 </a:t>
            </a:r>
            <a:r>
              <a:rPr lang="en-GB" sz="2800" dirty="0">
                <a:solidFill>
                  <a:schemeClr val="bg1"/>
                </a:solidFill>
              </a:rPr>
              <a:t>In the last days the mountain of the </a:t>
            </a:r>
            <a:r>
              <a:rPr lang="en-GB" sz="2800" cap="small" dirty="0">
                <a:solidFill>
                  <a:schemeClr val="bg1"/>
                </a:solidFill>
              </a:rPr>
              <a:t>Lord</a:t>
            </a:r>
            <a:r>
              <a:rPr lang="en-GB" sz="2800" dirty="0">
                <a:solidFill>
                  <a:schemeClr val="bg1"/>
                </a:solidFill>
              </a:rPr>
              <a:t>’s temple will be established as the highest of the mountains;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it will be exalted above the hills, and peoples will stream to it.</a:t>
            </a:r>
          </a:p>
          <a:p>
            <a:pPr fontAlgn="base"/>
            <a:endParaRPr lang="en-GB" sz="2800" dirty="0">
              <a:solidFill>
                <a:schemeClr val="bg1"/>
              </a:solidFill>
            </a:endParaRPr>
          </a:p>
          <a:p>
            <a:r>
              <a:rPr lang="en-GB" sz="2800" b="1" baseline="30000" dirty="0">
                <a:solidFill>
                  <a:srgbClr val="FFFF00"/>
                </a:solidFill>
              </a:rPr>
              <a:t>2 </a:t>
            </a:r>
            <a:r>
              <a:rPr lang="en-GB" sz="2800" dirty="0">
                <a:solidFill>
                  <a:srgbClr val="FFFF00"/>
                </a:solidFill>
              </a:rPr>
              <a:t>Many nations will come and say,</a:t>
            </a:r>
          </a:p>
          <a:p>
            <a:r>
              <a:rPr lang="en-GB" sz="2800" dirty="0">
                <a:solidFill>
                  <a:srgbClr val="FFFF00"/>
                </a:solidFill>
              </a:rPr>
              <a:t>“Come, let us go up to the mountain of the </a:t>
            </a:r>
            <a:r>
              <a:rPr lang="en-GB" sz="2800" cap="small" dirty="0">
                <a:solidFill>
                  <a:srgbClr val="FFFF00"/>
                </a:solidFill>
              </a:rPr>
              <a:t>Lord</a:t>
            </a:r>
            <a:r>
              <a:rPr lang="en-GB" sz="2800" dirty="0">
                <a:solidFill>
                  <a:srgbClr val="FFFF00"/>
                </a:solidFill>
              </a:rPr>
              <a:t>,</a:t>
            </a:r>
            <a:br>
              <a:rPr lang="en-GB" sz="2800" dirty="0">
                <a:solidFill>
                  <a:srgbClr val="FFFF00"/>
                </a:solidFill>
              </a:rPr>
            </a:br>
            <a:r>
              <a:rPr lang="en-GB" sz="2800" dirty="0">
                <a:solidFill>
                  <a:srgbClr val="FFFF00"/>
                </a:solidFill>
              </a:rPr>
              <a:t>    to the temple of the God of Jacob.</a:t>
            </a:r>
            <a:br>
              <a:rPr lang="en-GB" sz="2800" dirty="0">
                <a:solidFill>
                  <a:srgbClr val="FFFF00"/>
                </a:solidFill>
              </a:rPr>
            </a:br>
            <a:r>
              <a:rPr lang="en-GB" sz="2800" dirty="0">
                <a:solidFill>
                  <a:srgbClr val="FFFF00"/>
                </a:solidFill>
              </a:rPr>
              <a:t>He will teach us his ways,</a:t>
            </a:r>
            <a:br>
              <a:rPr lang="en-GB" sz="2800" dirty="0">
                <a:solidFill>
                  <a:srgbClr val="FFFF00"/>
                </a:solidFill>
              </a:rPr>
            </a:br>
            <a:r>
              <a:rPr lang="en-GB" sz="2800" dirty="0">
                <a:solidFill>
                  <a:srgbClr val="FFFF00"/>
                </a:solidFill>
              </a:rPr>
              <a:t>    so that we may walk in his paths.”</a:t>
            </a:r>
          </a:p>
          <a:p>
            <a:pPr fontAlgn="base"/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929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7F8A867-FFB6-3B47-9935-598EC931A96D}"/>
              </a:ext>
            </a:extLst>
          </p:cNvPr>
          <p:cNvSpPr/>
          <p:nvPr/>
        </p:nvSpPr>
        <p:spPr>
          <a:xfrm>
            <a:off x="977301" y="605143"/>
            <a:ext cx="8500997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baseline="30000" dirty="0">
                <a:solidFill>
                  <a:schemeClr val="bg1"/>
                </a:solidFill>
              </a:rPr>
              <a:t>3 </a:t>
            </a:r>
            <a:r>
              <a:rPr lang="en-GB" sz="2800" dirty="0">
                <a:solidFill>
                  <a:schemeClr val="bg1"/>
                </a:solidFill>
              </a:rPr>
              <a:t>He will judge between many peoples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    and will settle disputes for strong nations far and wide.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They will beat their swords into ploughshares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    and their spears into pruning hooks.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Nation will not take up sword against nation,</a:t>
            </a:r>
            <a:br>
              <a:rPr lang="en-GB" sz="2800" dirty="0">
                <a:solidFill>
                  <a:schemeClr val="bg1"/>
                </a:solidFill>
              </a:rPr>
            </a:br>
            <a:r>
              <a:rPr lang="en-GB" sz="2800" dirty="0">
                <a:solidFill>
                  <a:schemeClr val="bg1"/>
                </a:solidFill>
              </a:rPr>
              <a:t>    nor will they train for war anymore.</a:t>
            </a:r>
          </a:p>
          <a:p>
            <a:endParaRPr lang="en-GB" sz="2800" dirty="0">
              <a:solidFill>
                <a:schemeClr val="bg1"/>
              </a:solidFill>
            </a:endParaRPr>
          </a:p>
          <a:p>
            <a:r>
              <a:rPr lang="en-GB" sz="2800" b="1" baseline="30000" dirty="0">
                <a:solidFill>
                  <a:srgbClr val="FFFF00"/>
                </a:solidFill>
              </a:rPr>
              <a:t>4 </a:t>
            </a:r>
            <a:r>
              <a:rPr lang="en-GB" sz="2800" dirty="0">
                <a:solidFill>
                  <a:srgbClr val="FFFF00"/>
                </a:solidFill>
              </a:rPr>
              <a:t>Everyone will sit under their own vine and under their own fig tree,</a:t>
            </a:r>
            <a:br>
              <a:rPr lang="en-GB" sz="2800" dirty="0">
                <a:solidFill>
                  <a:srgbClr val="FFFF00"/>
                </a:solidFill>
              </a:rPr>
            </a:br>
            <a:r>
              <a:rPr lang="en-GB" sz="2800" dirty="0">
                <a:solidFill>
                  <a:srgbClr val="FFFF00"/>
                </a:solidFill>
              </a:rPr>
              <a:t>and no one will make them afraid,</a:t>
            </a:r>
            <a:br>
              <a:rPr lang="en-GB" sz="2800" dirty="0">
                <a:solidFill>
                  <a:srgbClr val="FFFF00"/>
                </a:solidFill>
              </a:rPr>
            </a:br>
            <a:r>
              <a:rPr lang="en-GB" sz="2800" dirty="0">
                <a:solidFill>
                  <a:srgbClr val="FFFF00"/>
                </a:solidFill>
              </a:rPr>
              <a:t>    for the </a:t>
            </a:r>
            <a:r>
              <a:rPr lang="en-GB" sz="2800" cap="small" dirty="0">
                <a:solidFill>
                  <a:srgbClr val="FFFF00"/>
                </a:solidFill>
              </a:rPr>
              <a:t>Lord</a:t>
            </a:r>
            <a:r>
              <a:rPr lang="en-GB" sz="2800" dirty="0">
                <a:solidFill>
                  <a:srgbClr val="FFFF00"/>
                </a:solidFill>
              </a:rPr>
              <a:t> Almighty has spoken</a:t>
            </a:r>
          </a:p>
          <a:p>
            <a:endParaRPr lang="en-GB" sz="2800" b="1" i="1" dirty="0">
              <a:solidFill>
                <a:srgbClr val="FF0000"/>
              </a:solidFill>
            </a:endParaRPr>
          </a:p>
          <a:p>
            <a:r>
              <a:rPr lang="en-GB" sz="2800" b="1" i="1" dirty="0">
                <a:solidFill>
                  <a:srgbClr val="FF0000"/>
                </a:solidFill>
              </a:rPr>
              <a:t>a time of silence</a:t>
            </a:r>
            <a:endParaRPr lang="en-GB" sz="2800" dirty="0">
              <a:solidFill>
                <a:srgbClr val="FF0000"/>
              </a:solidFill>
            </a:endParaRPr>
          </a:p>
          <a:p>
            <a:endParaRPr lang="en-GB" sz="2800" dirty="0">
              <a:solidFill>
                <a:srgbClr val="FFFF00"/>
              </a:solidFill>
            </a:endParaRPr>
          </a:p>
          <a:p>
            <a:pPr fontAlgn="base"/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628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Picture 2" descr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2594" y="6223556"/>
            <a:ext cx="3732496" cy="486132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Rectangle 1"/>
          <p:cNvSpPr txBox="1"/>
          <p:nvPr/>
        </p:nvSpPr>
        <p:spPr>
          <a:xfrm>
            <a:off x="1525466" y="1024318"/>
            <a:ext cx="9299980" cy="3970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3600" b="1"/>
            </a:lvl1pPr>
          </a:lstStyle>
          <a:p>
            <a:pPr algn="ctr"/>
            <a:r>
              <a:rPr dirty="0">
                <a:solidFill>
                  <a:schemeClr val="bg1"/>
                </a:solidFill>
              </a:rPr>
              <a:t>R</a:t>
            </a:r>
            <a:r>
              <a:rPr lang="en-GB" dirty="0">
                <a:solidFill>
                  <a:schemeClr val="bg1"/>
                </a:solidFill>
              </a:rPr>
              <a:t>EFLECTION</a:t>
            </a:r>
          </a:p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r>
              <a:rPr dirty="0" err="1">
                <a:solidFill>
                  <a:schemeClr val="bg1"/>
                </a:solidFill>
              </a:rPr>
              <a:t>Revd</a:t>
            </a:r>
            <a:r>
              <a:rPr dirty="0">
                <a:solidFill>
                  <a:schemeClr val="bg1"/>
                </a:solidFill>
              </a:rPr>
              <a:t> Canon Dr Henry </a:t>
            </a:r>
            <a:r>
              <a:rPr dirty="0" err="1">
                <a:solidFill>
                  <a:schemeClr val="bg1"/>
                </a:solidFill>
              </a:rPr>
              <a:t>Jansma</a:t>
            </a:r>
            <a:r>
              <a:rPr dirty="0">
                <a:solidFill>
                  <a:schemeClr val="bg1"/>
                </a:solidFill>
              </a:rPr>
              <a:t>, former APF Chai</a:t>
            </a:r>
            <a:r>
              <a:rPr lang="en-GB" dirty="0">
                <a:solidFill>
                  <a:schemeClr val="bg1"/>
                </a:solidFill>
              </a:rPr>
              <a:t>r</a:t>
            </a:r>
          </a:p>
          <a:p>
            <a:pPr algn="ctr"/>
            <a:endParaRPr lang="en-GB" b="0" dirty="0">
              <a:solidFill>
                <a:schemeClr val="bg1"/>
              </a:solidFill>
            </a:endParaRPr>
          </a:p>
          <a:p>
            <a:pPr algn="ctr"/>
            <a:r>
              <a:rPr lang="en-GB" b="0" dirty="0">
                <a:solidFill>
                  <a:schemeClr val="bg1"/>
                </a:solidFill>
              </a:rPr>
              <a:t>Canon Theologian at Missionary Diocese of </a:t>
            </a:r>
          </a:p>
          <a:p>
            <a:pPr algn="ctr"/>
            <a:r>
              <a:rPr lang="en-GB" b="0" dirty="0">
                <a:solidFill>
                  <a:schemeClr val="bg1"/>
                </a:solidFill>
              </a:rPr>
              <a:t>CANA East, Greater Philadelphia Area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57423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9139B57-6EA4-D241-B73A-06033B5FB662}"/>
              </a:ext>
            </a:extLst>
          </p:cNvPr>
          <p:cNvSpPr/>
          <p:nvPr/>
        </p:nvSpPr>
        <p:spPr>
          <a:xfrm>
            <a:off x="692728" y="795646"/>
            <a:ext cx="10101942" cy="5073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144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3200" b="1" u="sng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Prayers of Confession </a:t>
            </a:r>
            <a:endParaRPr lang="en-GB" sz="3200" u="sng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>
              <a:spcAft>
                <a:spcPts val="1950"/>
              </a:spcAft>
            </a:pPr>
            <a:endParaRPr lang="en-GB" sz="2800" dirty="0">
              <a:solidFill>
                <a:schemeClr val="bg1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1950"/>
              </a:spcAft>
            </a:pPr>
            <a:r>
              <a:rPr lang="en-GB" sz="28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God of peace, for choosing to put our trust in weapons of war:</a:t>
            </a:r>
            <a:br>
              <a:rPr lang="en-GB" sz="28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2800" b="1" dirty="0">
                <a:solidFill>
                  <a:srgbClr val="FFFF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We come before you in sorrow and confession.</a:t>
            </a:r>
            <a:endParaRPr lang="en-GB" sz="2800" dirty="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950"/>
              </a:spcAft>
            </a:pPr>
            <a:r>
              <a:rPr lang="en-GB" sz="28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God of Life, for our silent complicity with the industry of death:</a:t>
            </a:r>
            <a:br>
              <a:rPr lang="en-GB" sz="28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2800" b="1" dirty="0">
                <a:solidFill>
                  <a:srgbClr val="FFFF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We come before you in sorrow and confession.</a:t>
            </a:r>
            <a:endParaRPr lang="en-GB" sz="2800" dirty="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950"/>
              </a:spcAft>
            </a:pPr>
            <a:r>
              <a:rPr lang="en-GB" sz="28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God of generosity, for supporting the arms trade</a:t>
            </a:r>
            <a:br>
              <a:rPr lang="en-GB" sz="28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28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through our work or our taxes,</a:t>
            </a:r>
            <a:br>
              <a:rPr lang="en-GB" sz="28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28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or for profiting from it through our shares and investments.</a:t>
            </a:r>
            <a:br>
              <a:rPr lang="en-GB" sz="28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2800" b="1" dirty="0">
                <a:solidFill>
                  <a:srgbClr val="FFFF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We come before you in sorrow and confession.</a:t>
            </a:r>
            <a:endParaRPr lang="en-GB" sz="2800" dirty="0">
              <a:solidFill>
                <a:srgbClr val="FFFF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343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7C428E-4424-C842-BDEC-EAE689E23C1C}"/>
              </a:ext>
            </a:extLst>
          </p:cNvPr>
          <p:cNvSpPr/>
          <p:nvPr/>
        </p:nvSpPr>
        <p:spPr>
          <a:xfrm>
            <a:off x="657102" y="368135"/>
            <a:ext cx="1010194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God of hope, for our doubts and despair in the face of evil.</a:t>
            </a:r>
            <a:br>
              <a:rPr lang="en-GB" sz="28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28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We come before you in sorrow and confession.</a:t>
            </a:r>
            <a:br>
              <a:rPr lang="en-GB" sz="28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28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God of courage, for our fear to speak out of to take bold action.</a:t>
            </a:r>
            <a:br>
              <a:rPr lang="en-GB" sz="28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2800" b="1" dirty="0">
                <a:solidFill>
                  <a:srgbClr val="FFFF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We come before you in sorrow and confession.</a:t>
            </a:r>
            <a:br>
              <a:rPr lang="en-GB" sz="2800" b="1" dirty="0">
                <a:solidFill>
                  <a:srgbClr val="FFFF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2800" b="1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Amen</a:t>
            </a:r>
          </a:p>
          <a:p>
            <a:endParaRPr lang="en-GB" sz="2800" b="1" dirty="0">
              <a:solidFill>
                <a:schemeClr val="bg1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GB" sz="2800" b="1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				</a:t>
            </a:r>
            <a:endParaRPr lang="en-GB" sz="2800" dirty="0">
              <a:solidFill>
                <a:schemeClr val="bg1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3200" b="1" u="sng" dirty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Absolution</a:t>
            </a:r>
            <a:endParaRPr lang="en-GB" sz="3200" b="1" u="sng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8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If we have confessed then God has forgiven,</a:t>
            </a:r>
          </a:p>
          <a:p>
            <a:r>
              <a:rPr lang="en-GB" sz="2800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from now on we can be new people in him. </a:t>
            </a:r>
          </a:p>
          <a:p>
            <a:r>
              <a:rPr lang="en-GB" sz="2800" b="1" dirty="0">
                <a:solidFill>
                  <a:srgbClr val="FFFF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Thanks be to God. </a:t>
            </a:r>
          </a:p>
          <a:p>
            <a:r>
              <a:rPr lang="en-GB" sz="2800" b="1" dirty="0">
                <a:solidFill>
                  <a:schemeClr val="bg1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Amen</a:t>
            </a:r>
            <a:endParaRPr lang="en-GB" sz="28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689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0131A36A-35E1-6C46-A779-D48DA40C973E}"/>
              </a:ext>
            </a:extLst>
          </p:cNvPr>
          <p:cNvSpPr txBox="1"/>
          <p:nvPr/>
        </p:nvSpPr>
        <p:spPr>
          <a:xfrm>
            <a:off x="1021285" y="81252"/>
            <a:ext cx="8088057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3600" b="1"/>
            </a:lvl1pPr>
          </a:lstStyle>
          <a:p>
            <a:r>
              <a:rPr lang="en-GB" dirty="0">
                <a:solidFill>
                  <a:schemeClr val="bg1"/>
                </a:solidFill>
              </a:rPr>
              <a:t>Hymn</a:t>
            </a:r>
            <a:r>
              <a:rPr dirty="0">
                <a:solidFill>
                  <a:schemeClr val="bg1"/>
                </a:solidFill>
              </a:rPr>
              <a:t> – “For the healing of the nations”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E0089B-81D9-CC48-B934-7D1B54B3E687}"/>
              </a:ext>
            </a:extLst>
          </p:cNvPr>
          <p:cNvSpPr/>
          <p:nvPr/>
        </p:nvSpPr>
        <p:spPr>
          <a:xfrm>
            <a:off x="997535" y="1082882"/>
            <a:ext cx="6096000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For the healing of the nations,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Lord, we pray with one accord;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for a just and equal sharing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of the things that Earth affords.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To a life of love in action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help us rise and pledge our word.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 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Lead us, Father, into freedom,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from despair your world release;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that, redeemed from war and hatred,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all may come and go in peace.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Show us how through care and goodness</a:t>
            </a:r>
          </a:p>
          <a:p>
            <a:pPr>
              <a:defRPr sz="2400"/>
            </a:pPr>
            <a:r>
              <a:rPr lang="en-GB" sz="2800" dirty="0">
                <a:solidFill>
                  <a:schemeClr val="bg1"/>
                </a:solidFill>
              </a:rPr>
              <a:t>fear will die and hope increase.</a:t>
            </a:r>
          </a:p>
        </p:txBody>
      </p:sp>
    </p:spTree>
    <p:extLst>
      <p:ext uri="{BB962C8B-B14F-4D97-AF65-F5344CB8AC3E}">
        <p14:creationId xmlns:p14="http://schemas.microsoft.com/office/powerpoint/2010/main" val="1742430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1185</Words>
  <Application>Microsoft Macintosh PowerPoint</Application>
  <PresentationFormat>Widescreen</PresentationFormat>
  <Paragraphs>136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Arthur Champion</dc:creator>
  <cp:lastModifiedBy>Arthur Champion</cp:lastModifiedBy>
  <cp:revision>45</cp:revision>
  <dcterms:created xsi:type="dcterms:W3CDTF">2020-05-09T19:52:39Z</dcterms:created>
  <dcterms:modified xsi:type="dcterms:W3CDTF">2020-08-07T15:53:17Z</dcterms:modified>
</cp:coreProperties>
</file>